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3"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9EAD705B-83BC-4D61-B37F-5E74EECF7003}" type="datetimeFigureOut">
              <a:rPr lang="fr-FR" smtClean="0"/>
              <a:t>09/07/2019</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BEA7FAA-1971-4040-B7AB-894E89632CAE}" type="slidenum">
              <a:rPr lang="fr-FR" smtClean="0"/>
              <a:t>‹N°›</a:t>
            </a:fld>
            <a:endParaRPr lang="fr-FR"/>
          </a:p>
        </p:txBody>
      </p:sp>
    </p:spTree>
    <p:extLst>
      <p:ext uri="{BB962C8B-B14F-4D97-AF65-F5344CB8AC3E}">
        <p14:creationId xmlns:p14="http://schemas.microsoft.com/office/powerpoint/2010/main" val="4223791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52ABBF8-5001-423D-938F-3BE06CE3AD68}" type="datetimeFigureOut">
              <a:rPr lang="fr-FR" smtClean="0"/>
              <a:t>09/07/2019</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B77394B-5FE0-42E6-AED5-3AB2DF79CF62}" type="slidenum">
              <a:rPr lang="fr-FR" smtClean="0"/>
              <a:t>‹N°›</a:t>
            </a:fld>
            <a:endParaRPr lang="fr-FR"/>
          </a:p>
        </p:txBody>
      </p:sp>
    </p:spTree>
    <p:extLst>
      <p:ext uri="{BB962C8B-B14F-4D97-AF65-F5344CB8AC3E}">
        <p14:creationId xmlns:p14="http://schemas.microsoft.com/office/powerpoint/2010/main" val="329401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F4043B8-67A3-4422-97DB-F052039EF4E3}" type="datetime1">
              <a:rPr lang="fr-FR" smtClean="0"/>
              <a:t>09/07/2019</a:t>
            </a:fld>
            <a:endParaRPr lang="fr-F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95703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D7CF46E-42B0-4963-825E-C72CAA621D12}" type="datetime1">
              <a:rPr lang="fr-FR" smtClean="0"/>
              <a:t>09/07/2019</a:t>
            </a:fld>
            <a:endParaRPr lang="fr-F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271330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3337C14-485F-4D49-A984-86FFFAFFAEEF}" type="datetime1">
              <a:rPr lang="fr-FR" smtClean="0"/>
              <a:t>09/07/2019</a:t>
            </a:fld>
            <a:endParaRPr lang="fr-F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304163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E51DFC-D92E-4429-8093-4861D46CF03F}" type="datetime1">
              <a:rPr lang="fr-FR" smtClean="0"/>
              <a:t>09/07/2019</a:t>
            </a:fld>
            <a:endParaRPr lang="fr-F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39054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4280B43-0213-4EF2-9071-FC2D791B43C9}" type="datetime1">
              <a:rPr lang="fr-FR" smtClean="0"/>
              <a:t>09/07/2019</a:t>
            </a:fld>
            <a:endParaRPr lang="fr-F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139160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374745D-EB7B-40A8-91BF-B3C722BBA517}" type="datetime1">
              <a:rPr lang="fr-FR" smtClean="0"/>
              <a:t>09/07/2019</a:t>
            </a:fld>
            <a:endParaRPr lang="fr-FR"/>
          </a:p>
        </p:txBody>
      </p:sp>
      <p:sp>
        <p:nvSpPr>
          <p:cNvPr id="6" name="Espace réservé du pied de page 5"/>
          <p:cNvSpPr>
            <a:spLocks noGrp="1"/>
          </p:cNvSpPr>
          <p:nvPr>
            <p:ph type="ftr" sz="quarter" idx="11"/>
          </p:nvPr>
        </p:nvSpPr>
        <p:spPr/>
        <p:txBody>
          <a:bodyPr/>
          <a:lstStyle/>
          <a:p>
            <a:r>
              <a:rPr lang="fr-FR"/>
              <a:t>CFA Médéric - Ecole Hôtelière de Paris – Médéric 2024 </a:t>
            </a:r>
          </a:p>
        </p:txBody>
      </p:sp>
      <p:sp>
        <p:nvSpPr>
          <p:cNvPr id="7" name="Espace réservé du numéro de diapositive 6"/>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422807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0261DE-629D-4AFA-B8D3-F9EB46C19673}" type="datetime1">
              <a:rPr lang="fr-FR" smtClean="0"/>
              <a:t>09/07/2019</a:t>
            </a:fld>
            <a:endParaRPr lang="fr-FR"/>
          </a:p>
        </p:txBody>
      </p:sp>
      <p:sp>
        <p:nvSpPr>
          <p:cNvPr id="8" name="Espace réservé du pied de page 7"/>
          <p:cNvSpPr>
            <a:spLocks noGrp="1"/>
          </p:cNvSpPr>
          <p:nvPr>
            <p:ph type="ftr" sz="quarter" idx="11"/>
          </p:nvPr>
        </p:nvSpPr>
        <p:spPr/>
        <p:txBody>
          <a:bodyPr/>
          <a:lstStyle/>
          <a:p>
            <a:r>
              <a:rPr lang="fr-FR"/>
              <a:t>CFA Médéric - Ecole Hôtelière de Paris – Médéric 2024 </a:t>
            </a:r>
          </a:p>
        </p:txBody>
      </p:sp>
      <p:sp>
        <p:nvSpPr>
          <p:cNvPr id="9" name="Espace réservé du numéro de diapositive 8"/>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47916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BD7B521-AAD6-4A84-A20D-AE98B23551D6}" type="datetime1">
              <a:rPr lang="fr-FR" smtClean="0"/>
              <a:t>09/07/2019</a:t>
            </a:fld>
            <a:endParaRPr lang="fr-FR"/>
          </a:p>
        </p:txBody>
      </p:sp>
      <p:sp>
        <p:nvSpPr>
          <p:cNvPr id="4" name="Espace réservé du pied de page 3"/>
          <p:cNvSpPr>
            <a:spLocks noGrp="1"/>
          </p:cNvSpPr>
          <p:nvPr>
            <p:ph type="ftr" sz="quarter" idx="11"/>
          </p:nvPr>
        </p:nvSpPr>
        <p:spPr/>
        <p:txBody>
          <a:bodyPr/>
          <a:lstStyle/>
          <a:p>
            <a:r>
              <a:rPr lang="fr-FR"/>
              <a:t>CFA Médéric - Ecole Hôtelière de Paris – Médéric 2024 </a:t>
            </a:r>
          </a:p>
        </p:txBody>
      </p:sp>
      <p:sp>
        <p:nvSpPr>
          <p:cNvPr id="5" name="Espace réservé du numéro de diapositive 4"/>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140540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mais rempli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31422" y="0"/>
            <a:ext cx="1810036" cy="1542751"/>
          </a:xfrm>
          <a:prstGeom prst="rect">
            <a:avLst/>
          </a:prstGeom>
        </p:spPr>
      </p:pic>
      <p:pic>
        <p:nvPicPr>
          <p:cNvPr id="6" name="Image 5">
            <a:extLst>
              <a:ext uri="{FF2B5EF4-FFF2-40B4-BE49-F238E27FC236}">
                <a16:creationId xmlns:a16="http://schemas.microsoft.com/office/drawing/2014/main" id="{92B62E1D-B3A0-4DA2-BECA-29874BE2225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018386"/>
            <a:ext cx="1187624" cy="839613"/>
          </a:xfrm>
          <a:prstGeom prst="rect">
            <a:avLst/>
          </a:prstGeom>
        </p:spPr>
      </p:pic>
      <p:sp>
        <p:nvSpPr>
          <p:cNvPr id="16" name="Espace réservé du pied de page 15"/>
          <p:cNvSpPr>
            <a:spLocks noGrp="1"/>
          </p:cNvSpPr>
          <p:nvPr>
            <p:ph type="ftr" sz="quarter" idx="11"/>
          </p:nvPr>
        </p:nvSpPr>
        <p:spPr/>
        <p:txBody>
          <a:bodyPr/>
          <a:lstStyle>
            <a:lvl1pPr>
              <a:defRPr>
                <a:solidFill>
                  <a:schemeClr val="tx1"/>
                </a:solidFill>
              </a:defRPr>
            </a:lvl1pPr>
          </a:lstStyle>
          <a:p>
            <a:r>
              <a:rPr lang="fr-FR" dirty="0"/>
              <a:t>CFA Médéric - Ecole Hôtelière de Paris – Médéric 2024</a:t>
            </a:r>
          </a:p>
          <a:p>
            <a:endParaRPr lang="fr-FR" dirty="0"/>
          </a:p>
        </p:txBody>
      </p:sp>
      <p:sp>
        <p:nvSpPr>
          <p:cNvPr id="17" name="Espace réservé du numéro de diapositive 16"/>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171179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8950698-D030-4099-864B-C40A9447C00F}" type="datetime1">
              <a:rPr lang="fr-FR" smtClean="0"/>
              <a:t>09/07/2019</a:t>
            </a:fld>
            <a:endParaRPr lang="fr-FR"/>
          </a:p>
        </p:txBody>
      </p:sp>
      <p:sp>
        <p:nvSpPr>
          <p:cNvPr id="6" name="Espace réservé du pied de page 5"/>
          <p:cNvSpPr>
            <a:spLocks noGrp="1"/>
          </p:cNvSpPr>
          <p:nvPr>
            <p:ph type="ftr" sz="quarter" idx="11"/>
          </p:nvPr>
        </p:nvSpPr>
        <p:spPr/>
        <p:txBody>
          <a:bodyPr/>
          <a:lstStyle/>
          <a:p>
            <a:r>
              <a:rPr lang="fr-FR"/>
              <a:t>CFA Médéric - Ecole Hôtelière de Paris – Médéric 2024 </a:t>
            </a:r>
          </a:p>
        </p:txBody>
      </p:sp>
      <p:sp>
        <p:nvSpPr>
          <p:cNvPr id="7" name="Espace réservé du numéro de diapositive 6"/>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408955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3E8083B-4D74-486A-98A9-9C4B0BBEF8B6}" type="datetime1">
              <a:rPr lang="fr-FR" smtClean="0"/>
              <a:t>09/07/2019</a:t>
            </a:fld>
            <a:endParaRPr lang="fr-FR"/>
          </a:p>
        </p:txBody>
      </p:sp>
      <p:sp>
        <p:nvSpPr>
          <p:cNvPr id="6" name="Espace réservé du pied de page 5"/>
          <p:cNvSpPr>
            <a:spLocks noGrp="1"/>
          </p:cNvSpPr>
          <p:nvPr>
            <p:ph type="ftr" sz="quarter" idx="11"/>
          </p:nvPr>
        </p:nvSpPr>
        <p:spPr/>
        <p:txBody>
          <a:bodyPr/>
          <a:lstStyle/>
          <a:p>
            <a:r>
              <a:rPr lang="fr-FR"/>
              <a:t>CFA Médéric - Ecole Hôtelière de Paris – Médéric 2024 </a:t>
            </a:r>
          </a:p>
        </p:txBody>
      </p:sp>
      <p:sp>
        <p:nvSpPr>
          <p:cNvPr id="7" name="Espace réservé du numéro de diapositive 6"/>
          <p:cNvSpPr>
            <a:spLocks noGrp="1"/>
          </p:cNvSpPr>
          <p:nvPr>
            <p:ph type="sldNum" sz="quarter" idx="12"/>
          </p:nvPr>
        </p:nvSpPr>
        <p:spPr/>
        <p:txBody>
          <a:bodyPr/>
          <a:lstStyle/>
          <a:p>
            <a:fld id="{CC510117-63BC-4D4C-9BDB-525A0A790DBE}" type="slidenum">
              <a:rPr lang="fr-FR" smtClean="0"/>
              <a:t>‹N°›</a:t>
            </a:fld>
            <a:endParaRPr lang="fr-FR"/>
          </a:p>
        </p:txBody>
      </p:sp>
    </p:spTree>
    <p:extLst>
      <p:ext uri="{BB962C8B-B14F-4D97-AF65-F5344CB8AC3E}">
        <p14:creationId xmlns:p14="http://schemas.microsoft.com/office/powerpoint/2010/main" val="221075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5B766-97DA-4F6A-A264-3D047C0A3149}" type="datetime1">
              <a:rPr lang="fr-FR" smtClean="0"/>
              <a:t>09/07/2019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CFA Médéric - Ecole Hôtelière de Paris – Médéric 2024 </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10117-63BC-4D4C-9BDB-525A0A790DBE}" type="slidenum">
              <a:rPr lang="fr-FR" smtClean="0"/>
              <a:t>‹N°›</a:t>
            </a:fld>
            <a:endParaRPr lang="fr-FR"/>
          </a:p>
        </p:txBody>
      </p:sp>
    </p:spTree>
    <p:extLst>
      <p:ext uri="{BB962C8B-B14F-4D97-AF65-F5344CB8AC3E}">
        <p14:creationId xmlns:p14="http://schemas.microsoft.com/office/powerpoint/2010/main" val="3378110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4998" y="1156447"/>
            <a:ext cx="5481219" cy="3789177"/>
          </a:xfrm>
          <a:prstGeom prst="rect">
            <a:avLst/>
          </a:prstGeom>
        </p:spPr>
      </p:pic>
    </p:spTree>
    <p:extLst>
      <p:ext uri="{BB962C8B-B14F-4D97-AF65-F5344CB8AC3E}">
        <p14:creationId xmlns:p14="http://schemas.microsoft.com/office/powerpoint/2010/main" val="302835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109596926"/>
              </p:ext>
            </p:extLst>
          </p:nvPr>
        </p:nvGraphicFramePr>
        <p:xfrm>
          <a:off x="131544" y="2013382"/>
          <a:ext cx="11835170" cy="3550494"/>
        </p:xfrm>
        <a:graphic>
          <a:graphicData uri="http://schemas.openxmlformats.org/drawingml/2006/table">
            <a:tbl>
              <a:tblPr firstRow="1" firstCol="1" bandRow="1">
                <a:tableStyleId>{5C22544A-7EE6-4342-B048-85BDC9FD1C3A}</a:tableStyleId>
              </a:tblPr>
              <a:tblGrid>
                <a:gridCol w="788101">
                  <a:extLst>
                    <a:ext uri="{9D8B030D-6E8A-4147-A177-3AD203B41FA5}">
                      <a16:colId xmlns:a16="http://schemas.microsoft.com/office/drawing/2014/main" val="20000"/>
                    </a:ext>
                  </a:extLst>
                </a:gridCol>
                <a:gridCol w="902529">
                  <a:extLst>
                    <a:ext uri="{9D8B030D-6E8A-4147-A177-3AD203B41FA5}">
                      <a16:colId xmlns:a16="http://schemas.microsoft.com/office/drawing/2014/main" val="20001"/>
                    </a:ext>
                  </a:extLst>
                </a:gridCol>
                <a:gridCol w="2001079">
                  <a:extLst>
                    <a:ext uri="{9D8B030D-6E8A-4147-A177-3AD203B41FA5}">
                      <a16:colId xmlns:a16="http://schemas.microsoft.com/office/drawing/2014/main" val="20002"/>
                    </a:ext>
                  </a:extLst>
                </a:gridCol>
                <a:gridCol w="2054087">
                  <a:extLst>
                    <a:ext uri="{9D8B030D-6E8A-4147-A177-3AD203B41FA5}">
                      <a16:colId xmlns:a16="http://schemas.microsoft.com/office/drawing/2014/main" val="20003"/>
                    </a:ext>
                  </a:extLst>
                </a:gridCol>
                <a:gridCol w="2113722">
                  <a:extLst>
                    <a:ext uri="{9D8B030D-6E8A-4147-A177-3AD203B41FA5}">
                      <a16:colId xmlns:a16="http://schemas.microsoft.com/office/drawing/2014/main" val="20004"/>
                    </a:ext>
                  </a:extLst>
                </a:gridCol>
                <a:gridCol w="1848678">
                  <a:extLst>
                    <a:ext uri="{9D8B030D-6E8A-4147-A177-3AD203B41FA5}">
                      <a16:colId xmlns:a16="http://schemas.microsoft.com/office/drawing/2014/main" val="20005"/>
                    </a:ext>
                  </a:extLst>
                </a:gridCol>
                <a:gridCol w="2126974">
                  <a:extLst>
                    <a:ext uri="{9D8B030D-6E8A-4147-A177-3AD203B41FA5}">
                      <a16:colId xmlns:a16="http://schemas.microsoft.com/office/drawing/2014/main" val="20006"/>
                    </a:ext>
                  </a:extLst>
                </a:gridCol>
              </a:tblGrid>
              <a:tr h="0">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TDF</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CA</a:t>
                      </a:r>
                    </a:p>
                  </a:txBody>
                  <a:tcPr marL="68580" marR="68580" marT="0" marB="0" anchor="ctr">
                    <a:solidFill>
                      <a:schemeClr val="accent2"/>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Masse salariale fixe</a:t>
                      </a:r>
                    </a:p>
                  </a:txBody>
                  <a:tcPr marL="68580" marR="68580" marT="0" marB="0" anchor="ctr">
                    <a:solidFill>
                      <a:schemeClr val="accent2"/>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Masse salariale extra</a:t>
                      </a:r>
                    </a:p>
                  </a:txBody>
                  <a:tcPr marL="68580" marR="68580" marT="0" marB="0" anchor="ctr">
                    <a:solidFill>
                      <a:schemeClr val="accent2"/>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Nombre contrats</a:t>
                      </a:r>
                      <a:r>
                        <a:rPr lang="fr-FR" sz="1600" baseline="0" dirty="0">
                          <a:effectLst/>
                          <a:latin typeface="Verdana" panose="020B0604030504040204" pitchFamily="34" charset="0"/>
                          <a:ea typeface="Verdana" panose="020B0604030504040204" pitchFamily="34" charset="0"/>
                          <a:cs typeface="Verdana" panose="020B0604030504040204" pitchFamily="34" charset="0"/>
                        </a:rPr>
                        <a:t> </a:t>
                      </a:r>
                      <a:r>
                        <a:rPr lang="fr-FR" sz="1600" dirty="0">
                          <a:effectLst/>
                          <a:latin typeface="Verdana" panose="020B0604030504040204" pitchFamily="34" charset="0"/>
                          <a:ea typeface="Verdana" panose="020B0604030504040204" pitchFamily="34" charset="0"/>
                          <a:cs typeface="Verdana" panose="020B0604030504040204" pitchFamily="34" charset="0"/>
                        </a:rPr>
                        <a:t>courts</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Impact de la réforme</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Augmentation coût des extras</a:t>
                      </a:r>
                    </a:p>
                  </a:txBody>
                  <a:tcPr marL="68580" marR="68580" marT="0" marB="0" anchor="ctr">
                    <a:solidFill>
                      <a:schemeClr val="accent2"/>
                    </a:solidFill>
                  </a:tcPr>
                </a:tc>
                <a:extLst>
                  <a:ext uri="{0D108BD9-81ED-4DB2-BD59-A6C34878D82A}">
                    <a16:rowId xmlns:a16="http://schemas.microsoft.com/office/drawing/2014/main" val="10000"/>
                  </a:ext>
                </a:extLst>
              </a:tr>
              <a:tr h="317465">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3,5 M€</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700 K€</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600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3840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50 750</a:t>
                      </a:r>
                      <a:r>
                        <a:rPr lang="fr-FR" sz="1600" baseline="0" dirty="0">
                          <a:effectLst/>
                          <a:latin typeface="Verdana" panose="020B0604030504040204" pitchFamily="34" charset="0"/>
                          <a:ea typeface="Verdana" panose="020B0604030504040204" pitchFamily="34" charset="0"/>
                          <a:cs typeface="Verdana" panose="020B0604030504040204" pitchFamily="34" charset="0"/>
                        </a:rPr>
                        <a:t> €</a:t>
                      </a:r>
                      <a:endParaRPr lang="fr-FR"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+8,4%</a:t>
                      </a:r>
                    </a:p>
                  </a:txBody>
                  <a:tcPr marL="68580" marR="68580" marT="0" marB="0" anchor="ctr"/>
                </a:tc>
                <a:extLst>
                  <a:ext uri="{0D108BD9-81ED-4DB2-BD59-A6C34878D82A}">
                    <a16:rowId xmlns:a16="http://schemas.microsoft.com/office/drawing/2014/main" val="10001"/>
                  </a:ext>
                </a:extLst>
              </a:tr>
              <a:tr h="358589">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2</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7,9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1,6</a:t>
                      </a:r>
                      <a:r>
                        <a:rPr lang="fr-FR" sz="1600" baseline="0" dirty="0">
                          <a:effectLst/>
                          <a:latin typeface="Verdana" panose="020B0604030504040204" pitchFamily="34" charset="0"/>
                          <a:ea typeface="Verdana" panose="020B0604030504040204" pitchFamily="34" charset="0"/>
                          <a:cs typeface="Verdana" panose="020B0604030504040204" pitchFamily="34" charset="0"/>
                        </a:rPr>
                        <a:t> M</a:t>
                      </a:r>
                      <a:r>
                        <a:rPr lang="fr-FR" sz="1600" dirty="0">
                          <a:effectLst/>
                          <a:latin typeface="Verdana" panose="020B0604030504040204" pitchFamily="34" charset="0"/>
                          <a:ea typeface="Verdana" panose="020B0604030504040204" pitchFamily="34" charset="0"/>
                          <a:cs typeface="Verdana" panose="020B0604030504040204" pitchFamily="34" charset="0"/>
                        </a:rPr>
                        <a:t>€</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830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7800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101 000 €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+12,1%</a:t>
                      </a:r>
                    </a:p>
                  </a:txBody>
                  <a:tcPr marL="68580" marR="68580" marT="0" marB="0" anchor="ctr"/>
                </a:tc>
                <a:extLst>
                  <a:ext uri="{0D108BD9-81ED-4DB2-BD59-A6C34878D82A}">
                    <a16:rowId xmlns:a16="http://schemas.microsoft.com/office/drawing/2014/main" val="10002"/>
                  </a:ext>
                </a:extLst>
              </a:tr>
              <a:tr h="304800">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6,9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1,3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350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6100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76 675 €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+21,9%</a:t>
                      </a:r>
                    </a:p>
                  </a:txBody>
                  <a:tcPr marL="68580" marR="68580" marT="0" marB="0" anchor="ctr"/>
                </a:tc>
                <a:extLst>
                  <a:ext uri="{0D108BD9-81ED-4DB2-BD59-A6C34878D82A}">
                    <a16:rowId xmlns:a16="http://schemas.microsoft.com/office/drawing/2014/main" val="10003"/>
                  </a:ext>
                </a:extLst>
              </a:tr>
              <a:tr h="322729">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4</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1,6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270 K€</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68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900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12 211 €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+18%</a:t>
                      </a:r>
                    </a:p>
                  </a:txBody>
                  <a:tcPr marL="68580" marR="68580" marT="0" marB="0" anchor="ctr"/>
                </a:tc>
                <a:extLst>
                  <a:ext uri="{0D108BD9-81ED-4DB2-BD59-A6C34878D82A}">
                    <a16:rowId xmlns:a16="http://schemas.microsoft.com/office/drawing/2014/main" val="10004"/>
                  </a:ext>
                </a:extLst>
              </a:tr>
              <a:tr h="304800">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5</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13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1,9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940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11 000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136 980 €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+14,5%</a:t>
                      </a:r>
                    </a:p>
                  </a:txBody>
                  <a:tcPr marL="68580" marR="68580" marT="0" marB="0" anchor="ctr"/>
                </a:tc>
                <a:extLst>
                  <a:ext uri="{0D108BD9-81ED-4DB2-BD59-A6C34878D82A}">
                    <a16:rowId xmlns:a16="http://schemas.microsoft.com/office/drawing/2014/main" val="10005"/>
                  </a:ext>
                </a:extLst>
              </a:tr>
              <a:tr h="295835">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6</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3,7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645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3190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47 527 €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+7,4%</a:t>
                      </a:r>
                    </a:p>
                  </a:txBody>
                  <a:tcPr marL="68580" marR="68580" marT="0" marB="0" anchor="ctr"/>
                </a:tc>
                <a:extLst>
                  <a:ext uri="{0D108BD9-81ED-4DB2-BD59-A6C34878D82A}">
                    <a16:rowId xmlns:a16="http://schemas.microsoft.com/office/drawing/2014/main" val="10006"/>
                  </a:ext>
                </a:extLst>
              </a:tr>
              <a:tr h="277906">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613 K€</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145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940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16 601 €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+11,4%</a:t>
                      </a:r>
                    </a:p>
                  </a:txBody>
                  <a:tcPr marL="68580" marR="68580" marT="0" marB="0" anchor="ctr"/>
                </a:tc>
                <a:extLst>
                  <a:ext uri="{0D108BD9-81ED-4DB2-BD59-A6C34878D82A}">
                    <a16:rowId xmlns:a16="http://schemas.microsoft.com/office/drawing/2014/main" val="10007"/>
                  </a:ext>
                </a:extLst>
              </a:tr>
              <a:tr h="277906">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8</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5,6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1,1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869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5563</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74 335 €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+8,5%</a:t>
                      </a:r>
                    </a:p>
                  </a:txBody>
                  <a:tcPr marL="68580" marR="68580" marT="0" marB="0" anchor="ctr"/>
                </a:tc>
                <a:extLst>
                  <a:ext uri="{0D108BD9-81ED-4DB2-BD59-A6C34878D82A}">
                    <a16:rowId xmlns:a16="http://schemas.microsoft.com/office/drawing/2014/main" val="10008"/>
                  </a:ext>
                </a:extLst>
              </a:tr>
              <a:tr h="313765">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9</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2,4</a:t>
                      </a:r>
                      <a:r>
                        <a:rPr lang="fr-FR" sz="1600" baseline="0" dirty="0">
                          <a:effectLst/>
                          <a:latin typeface="Verdana" panose="020B0604030504040204" pitchFamily="34" charset="0"/>
                          <a:ea typeface="Verdana" panose="020B0604030504040204" pitchFamily="34" charset="0"/>
                          <a:cs typeface="Verdana" panose="020B0604030504040204" pitchFamily="34" charset="0"/>
                        </a:rPr>
                        <a:t> M€</a:t>
                      </a:r>
                      <a:endParaRPr lang="fr-FR"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616 K€</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630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3100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42 837</a:t>
                      </a:r>
                      <a:r>
                        <a:rPr lang="fr-FR" sz="1600" baseline="0" dirty="0">
                          <a:effectLst/>
                          <a:latin typeface="Verdana" panose="020B0604030504040204" pitchFamily="34" charset="0"/>
                          <a:ea typeface="Verdana" panose="020B0604030504040204" pitchFamily="34" charset="0"/>
                          <a:cs typeface="Verdana" panose="020B0604030504040204" pitchFamily="34" charset="0"/>
                        </a:rPr>
                        <a:t> €</a:t>
                      </a:r>
                      <a:endParaRPr lang="fr-FR"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+6,8%</a:t>
                      </a:r>
                    </a:p>
                  </a:txBody>
                  <a:tcPr marL="68580" marR="68580" marT="0" marB="0" anchor="ctr"/>
                </a:tc>
                <a:extLst>
                  <a:ext uri="{0D108BD9-81ED-4DB2-BD59-A6C34878D82A}">
                    <a16:rowId xmlns:a16="http://schemas.microsoft.com/office/drawing/2014/main" val="10009"/>
                  </a:ext>
                </a:extLst>
              </a:tr>
              <a:tr h="277906">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10</a:t>
                      </a:r>
                    </a:p>
                  </a:txBody>
                  <a:tcPr marL="68580" marR="68580" marT="0" marB="0" anchor="ctr">
                    <a:solidFill>
                      <a:schemeClr val="accent2"/>
                    </a:solidFill>
                  </a:tcP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4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1,4 M€</a:t>
                      </a: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600" dirty="0">
                          <a:effectLst/>
                          <a:latin typeface="Verdana" panose="020B0604030504040204" pitchFamily="34" charset="0"/>
                          <a:ea typeface="Verdana" panose="020B0604030504040204" pitchFamily="34" charset="0"/>
                          <a:cs typeface="Verdana" panose="020B0604030504040204" pitchFamily="34" charset="0"/>
                        </a:rPr>
                        <a:t>285 K€</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2160</a:t>
                      </a:r>
                    </a:p>
                  </a:txBody>
                  <a:tcPr marL="68580" marR="68580" marT="0" marB="0" anchor="ctr"/>
                </a:tc>
                <a:tc>
                  <a:txBody>
                    <a:bodyPr/>
                    <a:lstStyle/>
                    <a:p>
                      <a:pPr algn="ctr">
                        <a:lnSpc>
                          <a:spcPct val="107000"/>
                        </a:lnSpc>
                        <a:spcAft>
                          <a:spcPts val="800"/>
                        </a:spcAft>
                      </a:pPr>
                      <a:r>
                        <a:rPr lang="fr-FR" sz="1600" dirty="0">
                          <a:effectLst/>
                          <a:latin typeface="Verdana" panose="020B0604030504040204" pitchFamily="34" charset="0"/>
                          <a:ea typeface="Verdana" panose="020B0604030504040204" pitchFamily="34" charset="0"/>
                          <a:cs typeface="Verdana" panose="020B0604030504040204" pitchFamily="34" charset="0"/>
                        </a:rPr>
                        <a:t>37 607 €</a:t>
                      </a:r>
                    </a:p>
                  </a:txBody>
                  <a:tcPr marL="68580" marR="68580" marT="0" marB="0" anchor="ctr"/>
                </a:tc>
                <a:tc>
                  <a:txBody>
                    <a:bodyPr/>
                    <a:lstStyle/>
                    <a:p>
                      <a:pPr algn="ctr">
                        <a:lnSpc>
                          <a:spcPct val="107000"/>
                        </a:lnSpc>
                        <a:spcAft>
                          <a:spcPts val="800"/>
                        </a:spcAft>
                      </a:pPr>
                      <a:r>
                        <a:rPr lang="fr-FR" sz="1600" b="0" dirty="0">
                          <a:effectLst/>
                          <a:latin typeface="Verdana" panose="020B0604030504040204" pitchFamily="34" charset="0"/>
                          <a:ea typeface="Verdana" panose="020B0604030504040204" pitchFamily="34" charset="0"/>
                          <a:cs typeface="Verdana" panose="020B0604030504040204" pitchFamily="34" charset="0"/>
                        </a:rPr>
                        <a:t>+13,2%</a:t>
                      </a:r>
                    </a:p>
                  </a:txBody>
                  <a:tcPr marL="68580" marR="68580" marT="0" marB="0" anchor="ctr"/>
                </a:tc>
                <a:extLst>
                  <a:ext uri="{0D108BD9-81ED-4DB2-BD59-A6C34878D82A}">
                    <a16:rowId xmlns:a16="http://schemas.microsoft.com/office/drawing/2014/main" val="10010"/>
                  </a:ext>
                </a:extLst>
              </a:tr>
            </a:tbl>
          </a:graphicData>
        </a:graphic>
      </p:graphicFrame>
      <p:sp>
        <p:nvSpPr>
          <p:cNvPr id="3" name="Rectangle 2"/>
          <p:cNvSpPr/>
          <p:nvPr/>
        </p:nvSpPr>
        <p:spPr>
          <a:xfrm>
            <a:off x="548986" y="1488961"/>
            <a:ext cx="15323853" cy="461665"/>
          </a:xfrm>
          <a:prstGeom prst="rect">
            <a:avLst/>
          </a:prstGeom>
        </p:spPr>
        <p:txBody>
          <a:bodyPr wrap="square">
            <a:spAutoFit/>
          </a:bodyPr>
          <a:lstStyle/>
          <a:p>
            <a:r>
              <a:rPr lang="fr-FR" sz="2400" b="1" kern="1200" dirty="0">
                <a:solidFill>
                  <a:schemeClr val="tx1"/>
                </a:solidFill>
                <a:effectLst/>
                <a:latin typeface="Verdana" panose="020B0604030504040204" pitchFamily="34" charset="0"/>
                <a:ea typeface="Verdana" panose="020B0604030504040204" pitchFamily="34" charset="0"/>
              </a:rPr>
              <a:t>Des exemples de Traiteurs Organisateurs de Réceptions (TOR) :</a:t>
            </a:r>
          </a:p>
        </p:txBody>
      </p:sp>
      <p:sp>
        <p:nvSpPr>
          <p:cNvPr id="4" name="Rectangle 3"/>
          <p:cNvSpPr/>
          <p:nvPr/>
        </p:nvSpPr>
        <p:spPr>
          <a:xfrm>
            <a:off x="548988" y="5626632"/>
            <a:ext cx="8188612" cy="362472"/>
          </a:xfrm>
          <a:prstGeom prst="rect">
            <a:avLst/>
          </a:prstGeom>
        </p:spPr>
        <p:txBody>
          <a:bodyPr wrap="square">
            <a:spAutoFit/>
          </a:bodyPr>
          <a:lstStyle/>
          <a:p>
            <a:pPr>
              <a:lnSpc>
                <a:spcPct val="107000"/>
              </a:lnSpc>
              <a:spcAft>
                <a:spcPts val="800"/>
              </a:spcAft>
            </a:pPr>
            <a:r>
              <a:rPr lang="fr-FR" sz="1800" b="1" dirty="0">
                <a:effectLst/>
                <a:latin typeface="Verdana" panose="020B0604030504040204" pitchFamily="34" charset="0"/>
                <a:ea typeface="Verdana" panose="020B0604030504040204" pitchFamily="34" charset="0"/>
                <a:cs typeface="Times New Roman" panose="02020603050405020304" pitchFamily="18" charset="0"/>
              </a:rPr>
              <a:t>Un surcoût extra qui varie de plus</a:t>
            </a:r>
            <a:r>
              <a:rPr lang="fr-FR" sz="1800" b="1" baseline="0" dirty="0">
                <a:effectLst/>
                <a:latin typeface="Verdana" panose="020B0604030504040204" pitchFamily="34" charset="0"/>
                <a:ea typeface="Verdana" panose="020B0604030504040204" pitchFamily="34" charset="0"/>
                <a:cs typeface="Times New Roman" panose="02020603050405020304" pitchFamily="18" charset="0"/>
              </a:rPr>
              <a:t> de 7% à près de 22%.</a:t>
            </a:r>
            <a:endParaRPr lang="fr-FR" sz="1800" b="1"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5" name="Espace réservé du pied de page 4"/>
          <p:cNvSpPr>
            <a:spLocks noGrp="1"/>
          </p:cNvSpPr>
          <p:nvPr>
            <p:ph type="ftr" sz="quarter" idx="11"/>
          </p:nvPr>
        </p:nvSpPr>
        <p:spPr>
          <a:xfrm>
            <a:off x="4038600" y="6356350"/>
            <a:ext cx="5480878" cy="365125"/>
          </a:xfrm>
        </p:spPr>
        <p:txBody>
          <a:bodyPr/>
          <a:lstStyle/>
          <a:p>
            <a:r>
              <a:rPr lang="fr-FR" b="1">
                <a:latin typeface="Verdana" panose="020B0604030504040204" pitchFamily="34" charset="0"/>
                <a:ea typeface="Verdana" panose="020B0604030504040204" pitchFamily="34" charset="0"/>
              </a:rPr>
              <a:t>CFA Médéric - Ecole Hôtelière de Paris – Médéric 2024</a:t>
            </a:r>
          </a:p>
          <a:p>
            <a:endParaRPr lang="fr-FR" b="1" dirty="0">
              <a:latin typeface="Verdana" panose="020B0604030504040204" pitchFamily="34" charset="0"/>
              <a:ea typeface="Verdana" panose="020B0604030504040204" pitchFamily="34" charset="0"/>
            </a:endParaRPr>
          </a:p>
        </p:txBody>
      </p:sp>
      <p:sp>
        <p:nvSpPr>
          <p:cNvPr id="6" name="Espace réservé du numéro de diapositive 5"/>
          <p:cNvSpPr>
            <a:spLocks noGrp="1"/>
          </p:cNvSpPr>
          <p:nvPr>
            <p:ph type="sldNum" sz="quarter" idx="12"/>
          </p:nvPr>
        </p:nvSpPr>
        <p:spPr>
          <a:xfrm>
            <a:off x="8610599" y="6356350"/>
            <a:ext cx="3653919" cy="365125"/>
          </a:xfrm>
        </p:spPr>
        <p:txBody>
          <a:bodyPr/>
          <a:lstStyle/>
          <a:p>
            <a:fld id="{CC510117-63BC-4D4C-9BDB-525A0A790DBE}" type="slidenum">
              <a:rPr lang="fr-FR" b="1" smtClean="0">
                <a:latin typeface="Verdana" panose="020B0604030504040204" pitchFamily="34" charset="0"/>
                <a:ea typeface="Verdana" panose="020B0604030504040204" pitchFamily="34" charset="0"/>
              </a:rPr>
              <a:t>10</a:t>
            </a:fld>
            <a:endParaRPr lang="fr-FR" b="1">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07134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683" y="1903427"/>
            <a:ext cx="11093823" cy="3877985"/>
          </a:xfrm>
          <a:prstGeom prst="rect">
            <a:avLst/>
          </a:prstGeom>
        </p:spPr>
        <p:txBody>
          <a:bodyPr wrap="square">
            <a:spAutoFit/>
          </a:bodyPr>
          <a:lstStyle/>
          <a:p>
            <a:r>
              <a:rPr lang="fr-FR" sz="30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L’impact du projet sur les 7 plus grands Traiteurs événementiels de France :</a:t>
            </a:r>
            <a:endPar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257300" lvl="2" indent="-34290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800 000€ de malus,</a:t>
            </a:r>
          </a:p>
          <a:p>
            <a:pPr marL="1257300" lvl="2" indent="-34290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1 700 000€ de taxe forfaitaire</a:t>
            </a:r>
          </a:p>
          <a:p>
            <a:endPar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30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Soit</a:t>
            </a:r>
            <a:r>
              <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r>
              <a:rPr lang="fr-FR" sz="30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 surcoût de 2,5 millions d’euros</a:t>
            </a:r>
            <a:r>
              <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3 de ces TOR verront leur compte d’exploitation devenir déficitaire.</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11</a:t>
            </a:fld>
            <a:endParaRPr lang="fr-FR"/>
          </a:p>
        </p:txBody>
      </p:sp>
    </p:spTree>
    <p:extLst>
      <p:ext uri="{BB962C8B-B14F-4D97-AF65-F5344CB8AC3E}">
        <p14:creationId xmlns:p14="http://schemas.microsoft.com/office/powerpoint/2010/main" val="104665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583" y="2938477"/>
            <a:ext cx="11093823" cy="1754326"/>
          </a:xfrm>
          <a:prstGeom prst="rect">
            <a:avLst/>
          </a:prstGeom>
        </p:spPr>
        <p:txBody>
          <a:bodyPr wrap="square">
            <a:spAutoFit/>
          </a:bodyPr>
          <a:lstStyle/>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conséquences </a:t>
            </a:r>
          </a:p>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du projet de réforme </a:t>
            </a:r>
          </a:p>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pour les entreprises HCR</a:t>
            </a:r>
            <a:endParaRPr lang="fr-FR" sz="3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12</a:t>
            </a:fld>
            <a:endParaRPr lang="fr-FR"/>
          </a:p>
        </p:txBody>
      </p:sp>
    </p:spTree>
    <p:extLst>
      <p:ext uri="{BB962C8B-B14F-4D97-AF65-F5344CB8AC3E}">
        <p14:creationId xmlns:p14="http://schemas.microsoft.com/office/powerpoint/2010/main" val="1509947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8" y="1903427"/>
            <a:ext cx="11656291" cy="3462486"/>
          </a:xfrm>
          <a:prstGeom prst="rect">
            <a:avLst/>
          </a:prstGeom>
        </p:spPr>
        <p:txBody>
          <a:bodyPr wrap="square">
            <a:spAutoFit/>
          </a:bodyPr>
          <a:lstStyle/>
          <a:p>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Une répercussion de la hausse du coût du travail sur les prix au détriment de la compétitivité des entreprises : </a:t>
            </a:r>
          </a:p>
          <a:p>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dans le tourisme mondial : les clients sont délocalisables !</a:t>
            </a:r>
          </a:p>
          <a:p>
            <a:pPr lvl="1"/>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dans la compétition mondiale autour d’évènements internationaux.</a:t>
            </a:r>
          </a:p>
          <a:p>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Exemple du salon du Bourget, près de 50% du marché a été emporté par des TOR étrangers.</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13</a:t>
            </a:fld>
            <a:endParaRPr lang="fr-FR"/>
          </a:p>
        </p:txBody>
      </p:sp>
    </p:spTree>
    <p:extLst>
      <p:ext uri="{BB962C8B-B14F-4D97-AF65-F5344CB8AC3E}">
        <p14:creationId xmlns:p14="http://schemas.microsoft.com/office/powerpoint/2010/main" val="226575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505" y="1585813"/>
            <a:ext cx="11462327" cy="4832092"/>
          </a:xfrm>
          <a:prstGeom prst="rect">
            <a:avLst/>
          </a:prstGeom>
        </p:spPr>
        <p:txBody>
          <a:bodyPr wrap="square">
            <a:spAutoFit/>
          </a:bodyPr>
          <a:lstStyle/>
          <a:p>
            <a:pPr algn="just"/>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 impact sur les marges des entreprises :</a:t>
            </a:r>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endParaRPr lang="fr-FR" dirty="0">
              <a:latin typeface="Verdana" panose="020B0604030504040204" pitchFamily="34" charset="0"/>
              <a:ea typeface="Verdana" panose="020B0604030504040204" pitchFamily="34" charset="0"/>
              <a:cs typeface="Verdana" panose="020B0604030504040204" pitchFamily="34" charset="0"/>
            </a:endParaRPr>
          </a:p>
          <a:p>
            <a:pPr algn="just"/>
            <a:r>
              <a:rPr lang="fr-FR" sz="1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Nombre d’entreprises ne pourront pas répercuter la hausse de la masse salariale sur leurs prix en raison de contrats commerciaux déjà signés sur plusieurs années avec leurs clients !</a:t>
            </a:r>
          </a:p>
          <a:p>
            <a:pPr algn="just"/>
            <a:endPar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Vont-elles devoir travailler à perte ?</a:t>
            </a:r>
          </a:p>
          <a:p>
            <a:pPr algn="just"/>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1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Une diminution du résultat net des TOR entre 1.25 % et 1.50% quand le résultat net moyen d’un TOR est compris entre 0 et 2% de son CA.</a:t>
            </a:r>
          </a:p>
          <a:p>
            <a:pPr algn="just"/>
            <a:endPar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Sont-elles condamnées à disparaitre ?</a:t>
            </a:r>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14</a:t>
            </a:fld>
            <a:endParaRPr lang="fr-FR"/>
          </a:p>
        </p:txBody>
      </p:sp>
    </p:spTree>
    <p:extLst>
      <p:ext uri="{BB962C8B-B14F-4D97-AF65-F5344CB8AC3E}">
        <p14:creationId xmlns:p14="http://schemas.microsoft.com/office/powerpoint/2010/main" val="1945831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683" y="1903427"/>
            <a:ext cx="11093823" cy="4401205"/>
          </a:xfrm>
          <a:prstGeom prst="rect">
            <a:avLst/>
          </a:prstGeom>
        </p:spPr>
        <p:txBody>
          <a:bodyPr wrap="square">
            <a:spAutoFit/>
          </a:bodyPr>
          <a:lstStyle/>
          <a:p>
            <a:pPr algn="just"/>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Une incitation pour les entreprises et leurs clients à recourir à des pratiques « inappropriées » voire illégales telles que :</a:t>
            </a:r>
          </a:p>
          <a:p>
            <a:pPr algn="just"/>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 recours au CESU,</a:t>
            </a:r>
          </a:p>
          <a:p>
            <a:pPr lvl="1" algn="just"/>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 recours à des auto-entrepreneurs </a:t>
            </a:r>
          </a:p>
          <a:p>
            <a:pPr algn="just"/>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Le recours au CDDU intervient en raison de l’absence de solutions alternatives sécurisées pour les entreprises.</a:t>
            </a:r>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15</a:t>
            </a:fld>
            <a:endParaRPr lang="fr-FR"/>
          </a:p>
        </p:txBody>
      </p:sp>
    </p:spTree>
    <p:extLst>
      <p:ext uri="{BB962C8B-B14F-4D97-AF65-F5344CB8AC3E}">
        <p14:creationId xmlns:p14="http://schemas.microsoft.com/office/powerpoint/2010/main" val="525402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855" y="1903427"/>
            <a:ext cx="11693236" cy="3877985"/>
          </a:xfrm>
          <a:prstGeom prst="rect">
            <a:avLst/>
          </a:prstGeom>
        </p:spPr>
        <p:txBody>
          <a:bodyPr wrap="square">
            <a:spAutoFit/>
          </a:bodyPr>
          <a:lstStyle/>
          <a:p>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 frein à l’activité de nos hôtels, cafés et restaurants :</a:t>
            </a:r>
          </a:p>
          <a:p>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Les professionnels risquent de se p</a:t>
            </a:r>
            <a:r>
              <a:rPr lang="fr-FR" sz="2000" dirty="0">
                <a:latin typeface="Verdana" panose="020B0604030504040204" pitchFamily="34" charset="0"/>
                <a:ea typeface="Verdana" panose="020B0604030504040204" pitchFamily="34" charset="0"/>
                <a:cs typeface="Verdana" panose="020B0604030504040204" pitchFamily="34" charset="0"/>
              </a:rPr>
              <a:t>oser systématiquement  </a:t>
            </a: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la question de l’intérêt de réaliser une prestation au regard de son impact global sur la masse salariale annuelle. </a:t>
            </a:r>
          </a:p>
          <a:p>
            <a:pPr marL="285750" indent="-285750" algn="just">
              <a:buFont typeface="Arial" panose="020B0604020202020204" pitchFamily="34" charset="0"/>
              <a:buChar char="•"/>
            </a:pPr>
            <a:endPar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Leurs clients risquent d’être tentés, afin d’éviter tout surcoût, d’exiger d’eux qu’ils recourent à des solutions non sécurisées et même illégales. </a:t>
            </a:r>
          </a:p>
          <a:p>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Cette taxe est un vrai encouragement au travail illégal.</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16</a:t>
            </a:fld>
            <a:endParaRPr lang="fr-FR"/>
          </a:p>
        </p:txBody>
      </p:sp>
    </p:spTree>
    <p:extLst>
      <p:ext uri="{BB962C8B-B14F-4D97-AF65-F5344CB8AC3E}">
        <p14:creationId xmlns:p14="http://schemas.microsoft.com/office/powerpoint/2010/main" val="2005966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9088" y="1487791"/>
            <a:ext cx="11093823" cy="4924425"/>
          </a:xfrm>
          <a:prstGeom prst="rect">
            <a:avLst/>
          </a:prstGeom>
        </p:spPr>
        <p:txBody>
          <a:bodyPr wrap="square">
            <a:spAutoFit/>
          </a:bodyPr>
          <a:lstStyle/>
          <a:p>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 frein enfin à l’emploi :</a:t>
            </a:r>
          </a:p>
          <a:p>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entreprises risquent de renoncer à recourir à un CDD court pour remplacer un salarié absent ou pour faire face à un « petit surcroît d’activité ».  </a:t>
            </a:r>
          </a:p>
          <a:p>
            <a:pPr marL="285750" indent="-285750" algn="just">
              <a:buFont typeface="Arial" panose="020B0604020202020204" pitchFamily="34" charset="0"/>
              <a:buChar char="•"/>
            </a:pPr>
            <a:endPar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pP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entreprises risquent de renoncer à nombre de contrats jusqu’à présent conclus avec des salariés voulant arrondir leur fin de mois en faisant des extras ou avec des étudiants qui y trouvaient le moyen de payer leurs études.</a:t>
            </a:r>
          </a:p>
          <a:p>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La grande majorité de nos contrats courts et particulièrement des extras ne sont pas des contrats imposés mais voulus par les salariés !</a:t>
            </a:r>
          </a:p>
          <a:p>
            <a:endParaRPr lang="fr-FR" sz="15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Le GNI dénonce une mesure coûteuse pour les entreprises et sans effet sur le chômage.</a:t>
            </a:r>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17</a:t>
            </a:fld>
            <a:endParaRPr lang="fr-FR"/>
          </a:p>
        </p:txBody>
      </p:sp>
    </p:spTree>
    <p:extLst>
      <p:ext uri="{BB962C8B-B14F-4D97-AF65-F5344CB8AC3E}">
        <p14:creationId xmlns:p14="http://schemas.microsoft.com/office/powerpoint/2010/main" val="205074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683" y="2704944"/>
            <a:ext cx="11093823" cy="2215991"/>
          </a:xfrm>
          <a:prstGeom prst="rect">
            <a:avLst/>
          </a:prstGeom>
        </p:spPr>
        <p:txBody>
          <a:bodyPr wrap="square">
            <a:spAutoFit/>
          </a:bodyPr>
          <a:lstStyle/>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demandes et propositions </a:t>
            </a:r>
          </a:p>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du GNI,</a:t>
            </a:r>
            <a:endParaRPr lang="fr-FR" sz="3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ctr"/>
            <a:r>
              <a:rPr lang="fr-FR" sz="36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 demandes pour 4 propositions !</a:t>
            </a:r>
            <a:endParaRPr lang="fr-FR" sz="36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18</a:t>
            </a:fld>
            <a:endParaRPr lang="fr-FR"/>
          </a:p>
        </p:txBody>
      </p:sp>
    </p:spTree>
    <p:extLst>
      <p:ext uri="{BB962C8B-B14F-4D97-AF65-F5344CB8AC3E}">
        <p14:creationId xmlns:p14="http://schemas.microsoft.com/office/powerpoint/2010/main" val="392978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1681754"/>
            <a:ext cx="11850253" cy="4339650"/>
          </a:xfrm>
          <a:prstGeom prst="rect">
            <a:avLst/>
          </a:prstGeom>
        </p:spPr>
        <p:txBody>
          <a:bodyPr wrap="square">
            <a:spAutoFit/>
          </a:bodyPr>
          <a:lstStyle/>
          <a:p>
            <a:r>
              <a:rPr lang="fr-FR" sz="30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2 demandes :</a:t>
            </a:r>
            <a:endParaRPr lang="fr-FR" sz="3000"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r>
              <a:rPr lang="fr-FR" dirty="0">
                <a:latin typeface="Verdana" panose="020B0604030504040204" pitchFamily="34" charset="0"/>
                <a:ea typeface="Verdana" panose="020B0604030504040204" pitchFamily="34" charset="0"/>
                <a:cs typeface="Verdana" panose="020B0604030504040204" pitchFamily="34" charset="0"/>
              </a:rPr>
              <a:t>	</a:t>
            </a:r>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-Parce que le surcoût de la réforme n’est pas supportable par nos entreprises,</a:t>
            </a:r>
          </a:p>
          <a:p>
            <a:endPar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-Parce qu’il n’existe pas de solutions alternatives sécurisées,</a:t>
            </a:r>
            <a:r>
              <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1</a:t>
            </a:r>
            <a:r>
              <a:rPr lang="fr-FR" sz="1800" b="1" kern="1200" baseline="30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ère</a:t>
            </a:r>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demande :</a:t>
            </a:r>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 GNI demande l’exclusion du dispositif de la taxe forfaitaire sur les CDDU pour l’ensemble des entreprises couvertes par la CCN des HCR;</a:t>
            </a:r>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2</a:t>
            </a:r>
            <a:r>
              <a:rPr lang="fr-FR" sz="1800" b="1" kern="1200" baseline="30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ème</a:t>
            </a:r>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demande :</a:t>
            </a:r>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 GNI demande l’exclusion du malus pour les contrats saisonniers.</a:t>
            </a:r>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19</a:t>
            </a:fld>
            <a:endParaRPr lang="fr-FR"/>
          </a:p>
        </p:txBody>
      </p:sp>
    </p:spTree>
    <p:extLst>
      <p:ext uri="{BB962C8B-B14F-4D97-AF65-F5344CB8AC3E}">
        <p14:creationId xmlns:p14="http://schemas.microsoft.com/office/powerpoint/2010/main" val="412482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92306" y="1825625"/>
            <a:ext cx="10515600" cy="4351338"/>
          </a:xfrm>
        </p:spPr>
        <p:txBody>
          <a:bodyPr>
            <a:normAutofit/>
          </a:bodyPr>
          <a:lstStyle/>
          <a:p>
            <a:pPr marL="0" lvl="0" indent="0" algn="ctr">
              <a:buNone/>
            </a:pPr>
            <a:r>
              <a:rPr lang="fr-FR" sz="3600" b="1" dirty="0">
                <a:latin typeface="Verdana" panose="020B0604030504040204" pitchFamily="34" charset="0"/>
                <a:ea typeface="Verdana" panose="020B0604030504040204" pitchFamily="34" charset="0"/>
                <a:cs typeface="Verdana" panose="020B0604030504040204" pitchFamily="34" charset="0"/>
              </a:rPr>
              <a:t>Réunion d’information et d’échanges </a:t>
            </a:r>
          </a:p>
          <a:p>
            <a:pPr marL="0" lvl="0" indent="0" algn="ctr">
              <a:buNone/>
            </a:pPr>
            <a:r>
              <a:rPr lang="fr-FR" sz="3600" b="1" dirty="0">
                <a:latin typeface="Verdana" panose="020B0604030504040204" pitchFamily="34" charset="0"/>
                <a:ea typeface="Verdana" panose="020B0604030504040204" pitchFamily="34" charset="0"/>
                <a:cs typeface="Verdana" panose="020B0604030504040204" pitchFamily="34" charset="0"/>
              </a:rPr>
              <a:t>Sur le projet </a:t>
            </a:r>
          </a:p>
          <a:p>
            <a:pPr marL="0" lvl="0" indent="0" algn="ctr">
              <a:buNone/>
            </a:pPr>
            <a:r>
              <a:rPr lang="fr-FR" sz="3600" b="1" dirty="0">
                <a:latin typeface="Verdana" panose="020B0604030504040204" pitchFamily="34" charset="0"/>
                <a:ea typeface="Verdana" panose="020B0604030504040204" pitchFamily="34" charset="0"/>
                <a:cs typeface="Verdana" panose="020B0604030504040204" pitchFamily="34" charset="0"/>
              </a:rPr>
              <a:t>De réforme de l’assurance chômage</a:t>
            </a:r>
          </a:p>
        </p:txBody>
      </p:sp>
      <p:sp>
        <p:nvSpPr>
          <p:cNvPr id="4" name="Espace réservé de la date 8"/>
          <p:cNvSpPr>
            <a:spLocks noGrp="1"/>
          </p:cNvSpPr>
          <p:nvPr>
            <p:ph type="title" idx="4294967295"/>
          </p:nvPr>
        </p:nvSpPr>
        <p:spPr>
          <a:xfrm>
            <a:off x="175492" y="3429000"/>
            <a:ext cx="11532414" cy="2205181"/>
          </a:xfrm>
          <a:prstGeom prst="rect">
            <a:avLst/>
          </a:prstGeom>
        </p:spPr>
        <p:txBody>
          <a:bodyPr vert="horz" lIns="91440" tIns="45720" rIns="91440" bIns="45720" rtlCol="0" anchor="ctr">
            <a:normAutofit/>
          </a:bodyPr>
          <a:lstStyle>
            <a:lvl1pPr algn="l">
              <a:defRPr sz="30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lgn="ctr"/>
            <a:br>
              <a:rPr lang="fr-FR" dirty="0"/>
            </a:br>
            <a:r>
              <a:rPr lang="fr-FR" sz="2000" i="1" dirty="0"/>
              <a:t>Mardi 9 juillet 2019</a:t>
            </a:r>
            <a:br>
              <a:rPr lang="fr-FR" sz="2000" i="1" dirty="0"/>
            </a:br>
            <a:br>
              <a:rPr lang="fr-FR" sz="2000" i="1" dirty="0"/>
            </a:br>
            <a:r>
              <a:rPr lang="fr-FR" sz="2000" i="1" dirty="0"/>
              <a:t>CFA Médéric – Ecole Hotellière de Paris </a:t>
            </a:r>
          </a:p>
          <a:p>
            <a:pPr algn="ctr"/>
            <a:endParaRPr lang="fr-FR" dirty="0"/>
          </a:p>
        </p:txBody>
      </p:sp>
      <p:sp>
        <p:nvSpPr>
          <p:cNvPr id="5" name="Espace réservé du pied de page 4"/>
          <p:cNvSpPr>
            <a:spLocks noGrp="1"/>
          </p:cNvSpPr>
          <p:nvPr>
            <p:ph type="ftr" sz="quarter" idx="11"/>
          </p:nvPr>
        </p:nvSpPr>
        <p:spPr/>
        <p:txBody>
          <a:bodyPr/>
          <a:lstStyle/>
          <a:p>
            <a:r>
              <a:rPr lang="fr-FR"/>
              <a:t>CFA Médéric - Ecole Hôtelière de Paris – Médéric 2024</a:t>
            </a:r>
          </a:p>
          <a:p>
            <a:endParaRPr lang="fr-FR" dirty="0"/>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2</a:t>
            </a:fld>
            <a:endParaRPr lang="fr-FR"/>
          </a:p>
        </p:txBody>
      </p:sp>
    </p:spTree>
    <p:extLst>
      <p:ext uri="{BB962C8B-B14F-4D97-AF65-F5344CB8AC3E}">
        <p14:creationId xmlns:p14="http://schemas.microsoft.com/office/powerpoint/2010/main" val="75117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1607864"/>
            <a:ext cx="11693236" cy="4247317"/>
          </a:xfrm>
          <a:prstGeom prst="rect">
            <a:avLst/>
          </a:prstGeom>
        </p:spPr>
        <p:txBody>
          <a:bodyPr wrap="square">
            <a:spAutoFit/>
          </a:bodyPr>
          <a:lstStyle/>
          <a:p>
            <a:pPr algn="just"/>
            <a:r>
              <a:rPr lang="fr-FR" sz="30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Les 4 Propositions:</a:t>
            </a:r>
            <a:endParaRPr lang="fr-FR" sz="3000"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endPar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r>
              <a:rPr lang="fr-FR" sz="2800" b="1" u="sng" kern="1200" baseline="30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ère</a:t>
            </a:r>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proposition</a:t>
            </a:r>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 Travailler à limiter le recours aux CDDU en adaptant, par la négociation, les règles de la CCN relatives aux CDD</a:t>
            </a:r>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1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-&gt;Certains CDDU sont conclus de façon inappropriée (pour remplacement de salariés absents ou pour surcroît temporaire d’activité) pour la seule raison qu’il n’y a pas de délai de carence entre 2 CDD.</a:t>
            </a:r>
          </a:p>
          <a:p>
            <a:pPr algn="just"/>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Or ces contrats pèsent sur l’indemnisation Pole Emploi.</a:t>
            </a: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20</a:t>
            </a:fld>
            <a:endParaRPr lang="fr-FR"/>
          </a:p>
        </p:txBody>
      </p:sp>
    </p:spTree>
    <p:extLst>
      <p:ext uri="{BB962C8B-B14F-4D97-AF65-F5344CB8AC3E}">
        <p14:creationId xmlns:p14="http://schemas.microsoft.com/office/powerpoint/2010/main" val="3792009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5" y="1903427"/>
            <a:ext cx="11785600" cy="2769989"/>
          </a:xfrm>
          <a:prstGeom prst="rect">
            <a:avLst/>
          </a:prstGeom>
        </p:spPr>
        <p:txBody>
          <a:bodyPr wrap="square">
            <a:spAutoFit/>
          </a:bodyPr>
          <a:lstStyle/>
          <a:p>
            <a:pPr algn="just"/>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a:t>
            </a:r>
            <a:r>
              <a:rPr lang="fr-FR" sz="2800" b="1" u="sng" kern="1200" baseline="30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ème</a:t>
            </a:r>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proposition</a:t>
            </a:r>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 Travailler à limiter le recours aux CDDU en adaptant, par la négociation, les règles de la CCN relatives aux contrats à temps partiel</a:t>
            </a:r>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 Certains CDDU sont conclus en l’absence de la possibilité d’employer un salarié à temps partiel moins de 24 heures par semaine (ou de conclure des avenants augmentant temporairement la durée du travail).</a:t>
            </a: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21</a:t>
            </a:fld>
            <a:endParaRPr lang="fr-FR"/>
          </a:p>
        </p:txBody>
      </p:sp>
    </p:spTree>
    <p:extLst>
      <p:ext uri="{BB962C8B-B14F-4D97-AF65-F5344CB8AC3E}">
        <p14:creationId xmlns:p14="http://schemas.microsoft.com/office/powerpoint/2010/main" val="2799762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1903427"/>
            <a:ext cx="11785599" cy="3200876"/>
          </a:xfrm>
          <a:prstGeom prst="rect">
            <a:avLst/>
          </a:prstGeom>
        </p:spPr>
        <p:txBody>
          <a:bodyPr wrap="square">
            <a:spAutoFit/>
          </a:bodyPr>
          <a:lstStyle/>
          <a:p>
            <a:pPr algn="just"/>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r>
              <a:rPr lang="fr-FR" sz="2800" b="1" u="sng" kern="1200" baseline="300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ème</a:t>
            </a:r>
            <a:r>
              <a:rPr lang="fr-FR" sz="28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proposition</a:t>
            </a:r>
            <a:r>
              <a:rPr lang="fr-FR" sz="28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 Négocier avec les partenaires sociaux de possibles nouvelles dispositions conventionnelles visant à sécuriser le recours aux contrats d’extra avec pour principe :</a:t>
            </a:r>
            <a:endParaRPr lang="fr-FR" sz="2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fr-FR" sz="18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200150" lvl="2" indent="-28575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Une pédagogie lisible auprès des entreprises</a:t>
            </a:r>
          </a:p>
          <a:p>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200150" lvl="2" indent="-285750">
              <a:buFont typeface="Arial" panose="020B0604020202020204" pitchFamily="34" charset="0"/>
              <a:buChar char="•"/>
            </a:pP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Une priorité donnée à l’emploi sous CDI</a:t>
            </a: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22</a:t>
            </a:fld>
            <a:endParaRPr lang="fr-FR"/>
          </a:p>
        </p:txBody>
      </p:sp>
    </p:spTree>
    <p:extLst>
      <p:ext uri="{BB962C8B-B14F-4D97-AF65-F5344CB8AC3E}">
        <p14:creationId xmlns:p14="http://schemas.microsoft.com/office/powerpoint/2010/main" val="2724516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38302"/>
            <a:ext cx="11730182" cy="4708981"/>
          </a:xfrm>
          <a:prstGeom prst="rect">
            <a:avLst/>
          </a:prstGeom>
        </p:spPr>
        <p:txBody>
          <a:bodyPr wrap="square">
            <a:spAutoFit/>
          </a:bodyPr>
          <a:lstStyle/>
          <a:p>
            <a:pPr algn="just"/>
            <a:r>
              <a:rPr lang="fr-FR" sz="2800" b="1" u="sng" kern="1200" dirty="0">
                <a:solidFill>
                  <a:schemeClr val="tx1"/>
                </a:solidFill>
                <a:effectLst/>
                <a:latin typeface="Verdana" panose="020B0604030504040204" pitchFamily="34" charset="0"/>
                <a:ea typeface="Verdana" panose="020B0604030504040204" pitchFamily="34" charset="0"/>
              </a:rPr>
              <a:t>4</a:t>
            </a:r>
            <a:r>
              <a:rPr lang="fr-FR" sz="2800" b="1" u="sng" kern="1200" baseline="30000" dirty="0">
                <a:solidFill>
                  <a:schemeClr val="tx1"/>
                </a:solidFill>
                <a:effectLst/>
                <a:latin typeface="Verdana" panose="020B0604030504040204" pitchFamily="34" charset="0"/>
                <a:ea typeface="Verdana" panose="020B0604030504040204" pitchFamily="34" charset="0"/>
              </a:rPr>
              <a:t>ème</a:t>
            </a:r>
            <a:r>
              <a:rPr lang="fr-FR" sz="2800" b="1" u="sng" kern="1200" dirty="0">
                <a:solidFill>
                  <a:schemeClr val="tx1"/>
                </a:solidFill>
                <a:effectLst/>
                <a:latin typeface="Verdana" panose="020B0604030504040204" pitchFamily="34" charset="0"/>
                <a:ea typeface="Verdana" panose="020B0604030504040204" pitchFamily="34" charset="0"/>
              </a:rPr>
              <a:t> proposition</a:t>
            </a:r>
            <a:r>
              <a:rPr lang="fr-FR" sz="2800" b="1" kern="1200" dirty="0">
                <a:solidFill>
                  <a:schemeClr val="tx1"/>
                </a:solidFill>
                <a:effectLst/>
                <a:latin typeface="Verdana" panose="020B0604030504040204" pitchFamily="34" charset="0"/>
                <a:ea typeface="Verdana" panose="020B0604030504040204" pitchFamily="34" charset="0"/>
              </a:rPr>
              <a:t> : Inciter les entreprises à recourir aux Groupements d’Employeurs</a:t>
            </a:r>
          </a:p>
          <a:p>
            <a:pPr algn="just"/>
            <a:endParaRPr lang="fr-FR" sz="2400" kern="1200" dirty="0">
              <a:solidFill>
                <a:schemeClr val="tx1"/>
              </a:solidFill>
              <a:effectLst/>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fr-FR" sz="2400" b="1" kern="1200" dirty="0">
                <a:solidFill>
                  <a:schemeClr val="tx1"/>
                </a:solidFill>
                <a:effectLst/>
                <a:latin typeface="Verdana" panose="020B0604030504040204" pitchFamily="34" charset="0"/>
                <a:ea typeface="Verdana" panose="020B0604030504040204" pitchFamily="34" charset="0"/>
              </a:rPr>
              <a:t>Pour développer le recours à des fonctions support sans passer par des CDD courts</a:t>
            </a:r>
            <a:r>
              <a:rPr lang="fr-FR" sz="2400" b="1" dirty="0">
                <a:latin typeface="Verdana" panose="020B0604030504040204" pitchFamily="34" charset="0"/>
                <a:ea typeface="Verdana" panose="020B0604030504040204" pitchFamily="34" charset="0"/>
              </a:rPr>
              <a:t>;</a:t>
            </a:r>
            <a:endParaRPr lang="fr-FR" sz="2400" kern="1200" dirty="0">
              <a:solidFill>
                <a:schemeClr val="tx1"/>
              </a:solidFill>
              <a:effectLst/>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fr-FR" sz="2400" b="1" kern="1200" dirty="0">
                <a:solidFill>
                  <a:schemeClr val="tx1"/>
                </a:solidFill>
                <a:effectLst/>
                <a:latin typeface="Verdana" panose="020B0604030504040204" pitchFamily="34" charset="0"/>
                <a:ea typeface="Verdana" panose="020B0604030504040204" pitchFamily="34" charset="0"/>
              </a:rPr>
              <a:t>Pour sécuriser et fidéliser des salariés compétents, </a:t>
            </a:r>
            <a:r>
              <a:rPr lang="fr-FR" sz="2400" kern="1200" dirty="0">
                <a:solidFill>
                  <a:schemeClr val="tx1"/>
                </a:solidFill>
                <a:effectLst/>
                <a:latin typeface="Verdana" panose="020B0604030504040204" pitchFamily="34" charset="0"/>
                <a:ea typeface="Verdana" panose="020B0604030504040204" pitchFamily="34" charset="0"/>
              </a:rPr>
              <a:t>aujourd’hui en statut précaire, en leur offrant un emploi à temps plein au sein du GE le plus souvent en CDI ;</a:t>
            </a:r>
          </a:p>
          <a:p>
            <a:pPr marL="285750" indent="-285750" algn="just">
              <a:buFont typeface="Arial" panose="020B0604020202020204" pitchFamily="34" charset="0"/>
              <a:buChar char="•"/>
            </a:pPr>
            <a:r>
              <a:rPr lang="fr-FR" sz="2400" b="1" kern="1200" dirty="0">
                <a:solidFill>
                  <a:schemeClr val="tx1"/>
                </a:solidFill>
                <a:effectLst/>
                <a:latin typeface="Verdana" panose="020B0604030504040204" pitchFamily="34" charset="0"/>
                <a:ea typeface="Verdana" panose="020B0604030504040204" pitchFamily="34" charset="0"/>
              </a:rPr>
              <a:t>Pour renforcer la capacité des entreprises, </a:t>
            </a:r>
            <a:r>
              <a:rPr lang="fr-FR" sz="2400" kern="1200" dirty="0">
                <a:solidFill>
                  <a:schemeClr val="tx1"/>
                </a:solidFill>
                <a:effectLst/>
                <a:latin typeface="Verdana" panose="020B0604030504040204" pitchFamily="34" charset="0"/>
                <a:ea typeface="Verdana" panose="020B0604030504040204" pitchFamily="34" charset="0"/>
              </a:rPr>
              <a:t>via des services partagés, à développer leur fonction RH et </a:t>
            </a:r>
            <a:r>
              <a:rPr lang="fr-FR" sz="2400" b="1" kern="1200" dirty="0">
                <a:solidFill>
                  <a:schemeClr val="tx1"/>
                </a:solidFill>
                <a:effectLst/>
                <a:latin typeface="Verdana" panose="020B0604030504040204" pitchFamily="34" charset="0"/>
                <a:ea typeface="Verdana" panose="020B0604030504040204" pitchFamily="34" charset="0"/>
              </a:rPr>
              <a:t>à lutter contre les CDD courts. </a:t>
            </a:r>
            <a:endParaRPr lang="fr-FR" sz="2400" kern="1200" dirty="0">
              <a:solidFill>
                <a:schemeClr val="tx1"/>
              </a:solidFill>
              <a:effectLst/>
              <a:latin typeface="Verdana" panose="020B0604030504040204" pitchFamily="34" charset="0"/>
              <a:ea typeface="Verdana" panose="020B0604030504040204" pitchFamily="34" charset="0"/>
            </a:endParaRPr>
          </a:p>
          <a:p>
            <a:r>
              <a:rPr lang="fr-FR" sz="2400" b="1" kern="1200" dirty="0">
                <a:solidFill>
                  <a:schemeClr val="tx1"/>
                </a:solidFill>
                <a:effectLst/>
                <a:latin typeface="Verdana" panose="020B0604030504040204" pitchFamily="34" charset="0"/>
                <a:ea typeface="Verdana" panose="020B0604030504040204" pitchFamily="34" charset="0"/>
              </a:rPr>
              <a:t>-&gt;Pour le GNI, c’est </a:t>
            </a:r>
            <a:r>
              <a:rPr lang="fr-FR" sz="2800" b="1" kern="1200" dirty="0" err="1">
                <a:solidFill>
                  <a:schemeClr val="tx1"/>
                </a:solidFill>
                <a:effectLst/>
                <a:latin typeface="Verdana" panose="020B0604030504040204" pitchFamily="34" charset="0"/>
                <a:ea typeface="Verdana" panose="020B0604030504040204" pitchFamily="34" charset="0"/>
              </a:rPr>
              <a:t>Optim</a:t>
            </a:r>
            <a:r>
              <a:rPr lang="fr-FR" sz="2800" b="1" kern="1200" dirty="0">
                <a:solidFill>
                  <a:schemeClr val="tx1"/>
                </a:solidFill>
                <a:effectLst/>
                <a:latin typeface="Verdana" panose="020B0604030504040204" pitchFamily="34" charset="0"/>
                <a:ea typeface="Verdana" panose="020B0604030504040204" pitchFamily="34" charset="0"/>
              </a:rPr>
              <a:t> Partage</a:t>
            </a:r>
            <a:r>
              <a:rPr lang="fr-FR" sz="2400" b="1" kern="1200" dirty="0">
                <a:solidFill>
                  <a:schemeClr val="tx1"/>
                </a:solidFill>
                <a:effectLst/>
                <a:latin typeface="Verdana" panose="020B0604030504040204" pitchFamily="34" charset="0"/>
                <a:ea typeface="Verdana" panose="020B0604030504040204" pitchFamily="34" charset="0"/>
              </a:rPr>
              <a:t>. </a:t>
            </a:r>
            <a:endParaRPr lang="fr-FR" sz="2400" kern="1200" dirty="0">
              <a:solidFill>
                <a:schemeClr val="tx1"/>
              </a:solidFill>
              <a:effectLst/>
              <a:latin typeface="Verdana" panose="020B0604030504040204" pitchFamily="34" charset="0"/>
              <a:ea typeface="Verdana" panose="020B0604030504040204" pitchFamily="34" charset="0"/>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5164" y="5421745"/>
            <a:ext cx="2828635" cy="1299730"/>
          </a:xfrm>
          <a:prstGeom prst="rect">
            <a:avLst/>
          </a:prstGeom>
        </p:spPr>
      </p:pic>
      <p:sp>
        <p:nvSpPr>
          <p:cNvPr id="4" name="Espace réservé du pied de page 3"/>
          <p:cNvSpPr>
            <a:spLocks noGrp="1"/>
          </p:cNvSpPr>
          <p:nvPr>
            <p:ph type="ftr" sz="quarter" idx="11"/>
          </p:nvPr>
        </p:nvSpPr>
        <p:spPr/>
        <p:txBody>
          <a:bodyPr/>
          <a:lstStyle/>
          <a:p>
            <a:r>
              <a:rPr lang="fr-FR"/>
              <a:t>CFA Médéric - Ecole Hôtelière de Paris – Médéric 2024</a:t>
            </a:r>
          </a:p>
          <a:p>
            <a:endParaRPr lang="fr-FR" dirty="0"/>
          </a:p>
        </p:txBody>
      </p:sp>
      <p:sp>
        <p:nvSpPr>
          <p:cNvPr id="5" name="Espace réservé du numéro de diapositive 4"/>
          <p:cNvSpPr>
            <a:spLocks noGrp="1"/>
          </p:cNvSpPr>
          <p:nvPr>
            <p:ph type="sldNum" sz="quarter" idx="12"/>
          </p:nvPr>
        </p:nvSpPr>
        <p:spPr/>
        <p:txBody>
          <a:bodyPr/>
          <a:lstStyle/>
          <a:p>
            <a:fld id="{CC510117-63BC-4D4C-9BDB-525A0A790DBE}" type="slidenum">
              <a:rPr lang="fr-FR" smtClean="0"/>
              <a:t>23</a:t>
            </a:fld>
            <a:endParaRPr lang="fr-FR"/>
          </a:p>
        </p:txBody>
      </p:sp>
    </p:spTree>
    <p:extLst>
      <p:ext uri="{BB962C8B-B14F-4D97-AF65-F5344CB8AC3E}">
        <p14:creationId xmlns:p14="http://schemas.microsoft.com/office/powerpoint/2010/main" val="521575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a:t>CFA Médéric - Ecole Hôtelière de Paris – Médéric 2024</a:t>
            </a:r>
          </a:p>
          <a:p>
            <a:endParaRPr lang="fr-FR" dirty="0"/>
          </a:p>
        </p:txBody>
      </p:sp>
      <p:sp>
        <p:nvSpPr>
          <p:cNvPr id="3" name="Espace réservé du numéro de diapositive 2"/>
          <p:cNvSpPr>
            <a:spLocks noGrp="1"/>
          </p:cNvSpPr>
          <p:nvPr>
            <p:ph type="sldNum" sz="quarter" idx="12"/>
          </p:nvPr>
        </p:nvSpPr>
        <p:spPr/>
        <p:txBody>
          <a:bodyPr/>
          <a:lstStyle/>
          <a:p>
            <a:fld id="{CC510117-63BC-4D4C-9BDB-525A0A790DBE}" type="slidenum">
              <a:rPr lang="fr-FR" smtClean="0"/>
              <a:t>24</a:t>
            </a:fld>
            <a:endParaRPr lang="fr-FR"/>
          </a:p>
        </p:txBody>
      </p:sp>
      <p:sp>
        <p:nvSpPr>
          <p:cNvPr id="4" name="Rectangle 3"/>
          <p:cNvSpPr/>
          <p:nvPr/>
        </p:nvSpPr>
        <p:spPr>
          <a:xfrm>
            <a:off x="3360519" y="3153969"/>
            <a:ext cx="5763116" cy="632674"/>
          </a:xfrm>
          <a:prstGeom prst="rect">
            <a:avLst/>
          </a:prstGeom>
        </p:spPr>
        <p:txBody>
          <a:bodyPr wrap="none">
            <a:spAutoFit/>
          </a:bodyPr>
          <a:lstStyle/>
          <a:p>
            <a:pPr>
              <a:lnSpc>
                <a:spcPct val="107000"/>
              </a:lnSpc>
              <a:spcAft>
                <a:spcPts val="800"/>
              </a:spcAft>
            </a:pPr>
            <a:r>
              <a:rPr lang="fr-FR" sz="3600" b="1" dirty="0">
                <a:latin typeface="Verdana" panose="020B0604030504040204" pitchFamily="34" charset="0"/>
                <a:ea typeface="Verdana" panose="020B0604030504040204" pitchFamily="34" charset="0"/>
                <a:cs typeface="Verdana" panose="020B0604030504040204" pitchFamily="34" charset="0"/>
              </a:rPr>
              <a:t>Questions : Réponses</a:t>
            </a:r>
            <a:endParaRPr lang="fr-FR" sz="36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4093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25824" y="2263152"/>
            <a:ext cx="7956376" cy="2308324"/>
          </a:xfrm>
          <a:prstGeom prst="rect">
            <a:avLst/>
          </a:prstGeom>
        </p:spPr>
        <p:txBody>
          <a:bodyPr wrap="square">
            <a:spAutoFit/>
          </a:bodyPr>
          <a:lstStyle/>
          <a:p>
            <a:pPr algn="ctr"/>
            <a:r>
              <a:rPr lang="fr-FR" sz="3600" b="1" dirty="0">
                <a:latin typeface="Verdana" panose="020B0604030504040204" pitchFamily="34" charset="0"/>
                <a:ea typeface="Verdana" panose="020B0604030504040204" pitchFamily="34" charset="0"/>
                <a:cs typeface="Verdana" panose="020B0604030504040204" pitchFamily="34" charset="0"/>
              </a:rPr>
              <a:t>Le principe de la réforme </a:t>
            </a:r>
            <a:r>
              <a:rPr lang="fr-FR" sz="3600" dirty="0">
                <a:latin typeface="Verdana" panose="020B0604030504040204" pitchFamily="34" charset="0"/>
                <a:ea typeface="Verdana" panose="020B0604030504040204" pitchFamily="34" charset="0"/>
                <a:cs typeface="Verdana" panose="020B0604030504040204" pitchFamily="34" charset="0"/>
              </a:rPr>
              <a:t>: </a:t>
            </a:r>
          </a:p>
          <a:p>
            <a:pPr algn="ctr"/>
            <a:endParaRPr lang="fr-FR" sz="3600" i="1" dirty="0">
              <a:latin typeface="Verdana" panose="020B0604030504040204" pitchFamily="34" charset="0"/>
              <a:ea typeface="Verdana" panose="020B0604030504040204" pitchFamily="34" charset="0"/>
              <a:cs typeface="Verdana" panose="020B0604030504040204" pitchFamily="34" charset="0"/>
            </a:endParaRPr>
          </a:p>
          <a:p>
            <a:pPr algn="ctr"/>
            <a:r>
              <a:rPr lang="fr-FR" sz="3600" i="1" dirty="0">
                <a:latin typeface="Verdana" panose="020B0604030504040204" pitchFamily="34" charset="0"/>
                <a:ea typeface="Verdana" panose="020B0604030504040204" pitchFamily="34" charset="0"/>
                <a:cs typeface="Verdana" panose="020B0604030504040204" pitchFamily="34" charset="0"/>
              </a:rPr>
              <a:t>faire payer plus les entreprises </a:t>
            </a:r>
          </a:p>
          <a:p>
            <a:pPr algn="ctr"/>
            <a:r>
              <a:rPr lang="fr-FR" sz="3600" i="1" dirty="0">
                <a:latin typeface="Verdana" panose="020B0604030504040204" pitchFamily="34" charset="0"/>
                <a:ea typeface="Verdana" panose="020B0604030504040204" pitchFamily="34" charset="0"/>
                <a:cs typeface="Verdana" panose="020B0604030504040204" pitchFamily="34" charset="0"/>
              </a:rPr>
              <a:t>à fort « turnover ».</a:t>
            </a:r>
          </a:p>
        </p:txBody>
      </p:sp>
      <p:sp>
        <p:nvSpPr>
          <p:cNvPr id="5" name="Espace réservé du pied de page 4"/>
          <p:cNvSpPr>
            <a:spLocks noGrp="1"/>
          </p:cNvSpPr>
          <p:nvPr>
            <p:ph type="ftr" sz="quarter" idx="11"/>
          </p:nvPr>
        </p:nvSpPr>
        <p:spPr/>
        <p:txBody>
          <a:bodyPr/>
          <a:lstStyle/>
          <a:p>
            <a:r>
              <a:rPr lang="fr-FR"/>
              <a:t>CFA Médéric - Ecole Hôtelière de Paris – Médéric 2024</a:t>
            </a:r>
          </a:p>
          <a:p>
            <a:endParaRPr lang="fr-FR" dirty="0"/>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3</a:t>
            </a:fld>
            <a:endParaRPr lang="fr-FR"/>
          </a:p>
        </p:txBody>
      </p:sp>
    </p:spTree>
    <p:extLst>
      <p:ext uri="{BB962C8B-B14F-4D97-AF65-F5344CB8AC3E}">
        <p14:creationId xmlns:p14="http://schemas.microsoft.com/office/powerpoint/2010/main" val="1569850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1779059"/>
            <a:ext cx="11674763" cy="3508653"/>
          </a:xfrm>
          <a:prstGeom prst="rect">
            <a:avLst/>
          </a:prstGeom>
        </p:spPr>
        <p:txBody>
          <a:bodyPr wrap="square">
            <a:spAutoFit/>
          </a:bodyPr>
          <a:lstStyle/>
          <a:p>
            <a:pPr algn="just"/>
            <a:r>
              <a:rPr lang="fr-FR" sz="3600" b="1" dirty="0">
                <a:latin typeface="Verdana" panose="020B0604030504040204" pitchFamily="34" charset="0"/>
                <a:ea typeface="Verdana" panose="020B0604030504040204" pitchFamily="34" charset="0"/>
                <a:cs typeface="Verdana" panose="020B0604030504040204" pitchFamily="34" charset="0"/>
              </a:rPr>
              <a:t>2 dispositifs qui impactent les CHR, ou plus précisément « l’hébergement et la restauration » :</a:t>
            </a:r>
          </a:p>
          <a:p>
            <a:pPr algn="just"/>
            <a:endParaRPr lang="fr-FR" sz="2400" b="1" dirty="0">
              <a:latin typeface="Verdana" panose="020B0604030504040204" pitchFamily="34" charset="0"/>
              <a:ea typeface="Verdana" panose="020B0604030504040204" pitchFamily="34" charset="0"/>
              <a:cs typeface="Verdana" panose="020B0604030504040204" pitchFamily="34" charset="0"/>
            </a:endParaRPr>
          </a:p>
          <a:p>
            <a:pPr marL="1485900" lvl="2" indent="-571500">
              <a:buFont typeface="Arial" panose="020B0604020202020204" pitchFamily="34" charset="0"/>
              <a:buChar char="•"/>
            </a:pPr>
            <a:r>
              <a:rPr lang="fr-FR" sz="3000" dirty="0">
                <a:latin typeface="Verdana" panose="020B0604030504040204" pitchFamily="34" charset="0"/>
                <a:ea typeface="Verdana" panose="020B0604030504040204" pitchFamily="34" charset="0"/>
                <a:cs typeface="Verdana" panose="020B0604030504040204" pitchFamily="34" charset="0"/>
              </a:rPr>
              <a:t>un bonus-malus</a:t>
            </a:r>
          </a:p>
          <a:p>
            <a:pPr marL="571500" indent="-571500" algn="l">
              <a:buFont typeface="Arial" panose="020B0604020202020204" pitchFamily="34" charset="0"/>
              <a:buChar char="•"/>
            </a:pPr>
            <a:endParaRPr lang="fr-FR" sz="3000" dirty="0">
              <a:latin typeface="Verdana" panose="020B0604030504040204" pitchFamily="34" charset="0"/>
              <a:ea typeface="Verdana" panose="020B0604030504040204" pitchFamily="34" charset="0"/>
              <a:cs typeface="Verdana" panose="020B0604030504040204" pitchFamily="34" charset="0"/>
            </a:endParaRPr>
          </a:p>
          <a:p>
            <a:pPr marL="1485900" lvl="2" indent="-571500">
              <a:buFont typeface="Arial" panose="020B0604020202020204" pitchFamily="34" charset="0"/>
              <a:buChar char="•"/>
            </a:pPr>
            <a:r>
              <a:rPr lang="fr-FR" sz="3000" dirty="0">
                <a:latin typeface="Verdana" panose="020B0604030504040204" pitchFamily="34" charset="0"/>
                <a:ea typeface="Verdana" panose="020B0604030504040204" pitchFamily="34" charset="0"/>
                <a:cs typeface="Verdana" panose="020B0604030504040204" pitchFamily="34" charset="0"/>
              </a:rPr>
              <a:t>une taxe forfaitaire sur les CDDU</a:t>
            </a:r>
          </a:p>
        </p:txBody>
      </p:sp>
      <p:sp>
        <p:nvSpPr>
          <p:cNvPr id="5" name="Espace réservé du pied de page 4"/>
          <p:cNvSpPr>
            <a:spLocks noGrp="1"/>
          </p:cNvSpPr>
          <p:nvPr>
            <p:ph type="ftr" sz="quarter" idx="11"/>
          </p:nvPr>
        </p:nvSpPr>
        <p:spPr/>
        <p:txBody>
          <a:bodyPr/>
          <a:lstStyle/>
          <a:p>
            <a:r>
              <a:rPr lang="fr-FR"/>
              <a:t>CFA Médéric - Ecole Hôtelière de Paris – Médéric 2024 </a:t>
            </a:r>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4</a:t>
            </a:fld>
            <a:endParaRPr lang="fr-FR"/>
          </a:p>
        </p:txBody>
      </p:sp>
    </p:spTree>
    <p:extLst>
      <p:ext uri="{BB962C8B-B14F-4D97-AF65-F5344CB8AC3E}">
        <p14:creationId xmlns:p14="http://schemas.microsoft.com/office/powerpoint/2010/main" val="1490970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218" y="1420471"/>
            <a:ext cx="11739418" cy="4801314"/>
          </a:xfrm>
          <a:prstGeom prst="rect">
            <a:avLst/>
          </a:prstGeom>
        </p:spPr>
        <p:txBody>
          <a:bodyPr wrap="square">
            <a:spAutoFit/>
          </a:bodyPr>
          <a:lstStyle/>
          <a:p>
            <a:r>
              <a:rPr lang="fr-FR" sz="3600" b="1" u="sng" dirty="0">
                <a:latin typeface="Verdana" panose="020B0604030504040204" pitchFamily="34" charset="0"/>
                <a:ea typeface="Verdana" panose="020B0604030504040204" pitchFamily="34" charset="0"/>
                <a:cs typeface="Verdana" panose="020B0604030504040204" pitchFamily="34" charset="0"/>
              </a:rPr>
              <a:t>U</a:t>
            </a:r>
            <a:r>
              <a:rPr lang="fr-FR" sz="36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n bonus-malus:</a:t>
            </a:r>
          </a:p>
          <a:p>
            <a:endParaRPr lang="fr-FR" sz="3600"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 compter du 1er janvier 2021, </a:t>
            </a:r>
            <a:r>
              <a:rPr lang="fr-FR" sz="24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une variation de la cotisation d’assurance chômage entre 3 et 5 % au lieu de 4.05 % à ce jour </a:t>
            </a:r>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(soit une possible augmentation de la cotisation de 0.95 point).</a:t>
            </a:r>
          </a:p>
          <a:p>
            <a:pPr algn="just"/>
            <a:endPar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3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-&gt;</a:t>
            </a:r>
            <a:r>
              <a:rPr lang="fr-FR" sz="2400" i="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Plus le nombre de salariés qui s’inscrivent à Pôle emploi après avoir travaillé́ pour une entreprise est important par rapport à son effectif moyen, plus cette entreprise paiera de cotisations patronales à l’assurance chômage.</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5</a:t>
            </a:fld>
            <a:endParaRPr lang="fr-FR"/>
          </a:p>
        </p:txBody>
      </p:sp>
    </p:spTree>
    <p:extLst>
      <p:ext uri="{BB962C8B-B14F-4D97-AF65-F5344CB8AC3E}">
        <p14:creationId xmlns:p14="http://schemas.microsoft.com/office/powerpoint/2010/main" val="245919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764" y="1825892"/>
            <a:ext cx="11471563" cy="2677656"/>
          </a:xfrm>
          <a:prstGeom prst="rect">
            <a:avLst/>
          </a:prstGeom>
        </p:spPr>
        <p:txBody>
          <a:bodyPr wrap="square">
            <a:spAutoFit/>
          </a:bodyPr>
          <a:lstStyle/>
          <a:p>
            <a:pPr marL="0" algn="l" defTabSz="914400" rtl="0" eaLnBrk="1" latinLnBrk="0" hangingPunct="1"/>
            <a:endParaRPr lang="fr-FR" sz="30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algn="l" defTabSz="914400" rtl="0" eaLnBrk="1" latinLnBrk="0" hangingPunct="1"/>
            <a:r>
              <a:rPr lang="fr-FR" sz="3600" b="1" u="sng" dirty="0">
                <a:latin typeface="Verdana" panose="020B0604030504040204" pitchFamily="34" charset="0"/>
                <a:ea typeface="Verdana" panose="020B0604030504040204" pitchFamily="34" charset="0"/>
                <a:cs typeface="Verdana" panose="020B0604030504040204" pitchFamily="34" charset="0"/>
              </a:rPr>
              <a:t>Une</a:t>
            </a:r>
            <a:r>
              <a:rPr lang="fr-FR" sz="3600" b="1" u="sng"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taxe forfaitaire sur les CDDU :</a:t>
            </a:r>
          </a:p>
          <a:p>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 compter du 1er janvier 2020, une taxe de 10 € sur chaque contrat d’extra.</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5" name="Espace réservé du pied de page 4"/>
          <p:cNvSpPr>
            <a:spLocks noGrp="1"/>
          </p:cNvSpPr>
          <p:nvPr>
            <p:ph type="ftr" sz="quarter" idx="11"/>
          </p:nvPr>
        </p:nvSpPr>
        <p:spPr/>
        <p:txBody>
          <a:bodyPr/>
          <a:lstStyle/>
          <a:p>
            <a:r>
              <a:rPr lang="fr-FR"/>
              <a:t>CFA Médéric - Ecole Hôtelière de Paris – Médéric 2024</a:t>
            </a:r>
          </a:p>
          <a:p>
            <a:endParaRPr lang="fr-FR" dirty="0"/>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6</a:t>
            </a:fld>
            <a:endParaRPr lang="fr-FR"/>
          </a:p>
        </p:txBody>
      </p:sp>
    </p:spTree>
    <p:extLst>
      <p:ext uri="{BB962C8B-B14F-4D97-AF65-F5344CB8AC3E}">
        <p14:creationId xmlns:p14="http://schemas.microsoft.com/office/powerpoint/2010/main" val="191809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0282" y="1825892"/>
            <a:ext cx="10892117" cy="3600986"/>
          </a:xfrm>
          <a:prstGeom prst="rect">
            <a:avLst/>
          </a:prstGeom>
        </p:spPr>
        <p:txBody>
          <a:bodyPr wrap="square">
            <a:spAutoFit/>
          </a:bodyPr>
          <a:lstStyle/>
          <a:p>
            <a:r>
              <a:rPr lang="fr-FR" sz="30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L’objectif de la réforme selon le gouvernement :</a:t>
            </a:r>
          </a:p>
          <a:p>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Pousser les entreprises à faire des efforts pour réduire le nombre de personnes qui s’inscrivent à Pôle Emploi,</a:t>
            </a:r>
          </a:p>
          <a:p>
            <a:pPr algn="just"/>
            <a:endPar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algn="just"/>
            <a:r>
              <a:rPr lang="fr-FR" sz="24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C’est-à-dire moins de fins de CDD, moins de fins de mission d’intérim, moins de licenciements, moins de ruptures conventionnelles…</a:t>
            </a:r>
          </a:p>
          <a:p>
            <a:pPr algn="l"/>
            <a:endParaRPr lang="fr-FR" sz="3000" dirty="0">
              <a:latin typeface="Verdana" panose="020B0604030504040204" pitchFamily="34" charset="0"/>
              <a:ea typeface="Verdana" panose="020B0604030504040204" pitchFamily="34" charset="0"/>
              <a:cs typeface="Verdana" panose="020B0604030504040204" pitchFamily="34" charset="0"/>
            </a:endParaRPr>
          </a:p>
        </p:txBody>
      </p:sp>
      <p:sp>
        <p:nvSpPr>
          <p:cNvPr id="3" name="Espace réservé du pied de page 2"/>
          <p:cNvSpPr>
            <a:spLocks noGrp="1"/>
          </p:cNvSpPr>
          <p:nvPr>
            <p:ph type="ftr" sz="quarter" idx="11"/>
          </p:nvPr>
        </p:nvSpPr>
        <p:spPr/>
        <p:txBody>
          <a:bodyPr/>
          <a:lstStyle/>
          <a:p>
            <a:r>
              <a:rPr lang="fr-FR"/>
              <a:t>CFA Médéric - Ecole Hôtelière de Paris – Médéric 2024</a:t>
            </a:r>
          </a:p>
          <a:p>
            <a:endParaRPr lang="fr-FR" dirty="0"/>
          </a:p>
        </p:txBody>
      </p:sp>
      <p:sp>
        <p:nvSpPr>
          <p:cNvPr id="4" name="Espace réservé du numéro de diapositive 3"/>
          <p:cNvSpPr>
            <a:spLocks noGrp="1"/>
          </p:cNvSpPr>
          <p:nvPr>
            <p:ph type="sldNum" sz="quarter" idx="12"/>
          </p:nvPr>
        </p:nvSpPr>
        <p:spPr/>
        <p:txBody>
          <a:bodyPr/>
          <a:lstStyle/>
          <a:p>
            <a:fld id="{CC510117-63BC-4D4C-9BDB-525A0A790DBE}" type="slidenum">
              <a:rPr lang="fr-FR" smtClean="0"/>
              <a:t>7</a:t>
            </a:fld>
            <a:endParaRPr lang="fr-FR"/>
          </a:p>
        </p:txBody>
      </p:sp>
    </p:spTree>
    <p:extLst>
      <p:ext uri="{BB962C8B-B14F-4D97-AF65-F5344CB8AC3E}">
        <p14:creationId xmlns:p14="http://schemas.microsoft.com/office/powerpoint/2010/main" val="63059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307874232"/>
              </p:ext>
            </p:extLst>
          </p:nvPr>
        </p:nvGraphicFramePr>
        <p:xfrm>
          <a:off x="2853993" y="2127532"/>
          <a:ext cx="6766789" cy="2723483"/>
        </p:xfrm>
        <a:graphic>
          <a:graphicData uri="http://schemas.openxmlformats.org/drawingml/2006/table">
            <a:tbl>
              <a:tblPr firstRow="1" firstCol="1" bandRow="1">
                <a:tableStyleId>{5C22544A-7EE6-4342-B048-85BDC9FD1C3A}</a:tableStyleId>
              </a:tblPr>
              <a:tblGrid>
                <a:gridCol w="4494478">
                  <a:extLst>
                    <a:ext uri="{9D8B030D-6E8A-4147-A177-3AD203B41FA5}">
                      <a16:colId xmlns:a16="http://schemas.microsoft.com/office/drawing/2014/main" val="20000"/>
                    </a:ext>
                  </a:extLst>
                </a:gridCol>
                <a:gridCol w="2272311">
                  <a:extLst>
                    <a:ext uri="{9D8B030D-6E8A-4147-A177-3AD203B41FA5}">
                      <a16:colId xmlns:a16="http://schemas.microsoft.com/office/drawing/2014/main" val="20001"/>
                    </a:ext>
                  </a:extLst>
                </a:gridCol>
              </a:tblGrid>
              <a:tr h="392660">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CA annuel</a:t>
                      </a:r>
                    </a:p>
                  </a:txBody>
                  <a:tcPr marL="68580" marR="68580" marT="0" marB="0" anchor="ctr">
                    <a:solidFill>
                      <a:schemeClr val="accent2"/>
                    </a:solidFill>
                  </a:tcPr>
                </a:tc>
                <a:tc>
                  <a:txBody>
                    <a:bodyPr/>
                    <a:lstStyle/>
                    <a:p>
                      <a:pPr algn="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1 127 900 €</a:t>
                      </a:r>
                    </a:p>
                  </a:txBody>
                  <a:tcPr marL="68580" marR="68580" marT="0" marB="0" anchor="ctr">
                    <a:solidFill>
                      <a:schemeClr val="accent2"/>
                    </a:solidFill>
                  </a:tcPr>
                </a:tc>
                <a:extLst>
                  <a:ext uri="{0D108BD9-81ED-4DB2-BD59-A6C34878D82A}">
                    <a16:rowId xmlns:a16="http://schemas.microsoft.com/office/drawing/2014/main" val="10000"/>
                  </a:ext>
                </a:extLst>
              </a:tr>
              <a:tr h="358588">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Masse salariale fixe</a:t>
                      </a:r>
                    </a:p>
                  </a:txBody>
                  <a:tcPr marL="68580" marR="68580" marT="0" marB="0" anchor="ctr">
                    <a:solidFill>
                      <a:schemeClr val="accent2"/>
                    </a:solidFill>
                  </a:tcPr>
                </a:tc>
                <a:tc>
                  <a:txBody>
                    <a:bodyPr/>
                    <a:lstStyle/>
                    <a:p>
                      <a:pPr algn="r">
                        <a:lnSpc>
                          <a:spcPct val="107000"/>
                        </a:lnSpc>
                        <a:spcAft>
                          <a:spcPts val="800"/>
                        </a:spcAft>
                      </a:pPr>
                      <a:r>
                        <a:rPr lang="fr-FR" sz="1800">
                          <a:effectLst/>
                          <a:latin typeface="Verdana" panose="020B0604030504040204" pitchFamily="34" charset="0"/>
                          <a:ea typeface="Verdana" panose="020B0604030504040204" pitchFamily="34" charset="0"/>
                          <a:cs typeface="Verdana" panose="020B0604030504040204" pitchFamily="34" charset="0"/>
                        </a:rPr>
                        <a:t>331 100 €</a:t>
                      </a:r>
                    </a:p>
                  </a:txBody>
                  <a:tcPr marL="68580" marR="68580" marT="0" marB="0" anchor="ctr"/>
                </a:tc>
                <a:extLst>
                  <a:ext uri="{0D108BD9-81ED-4DB2-BD59-A6C34878D82A}">
                    <a16:rowId xmlns:a16="http://schemas.microsoft.com/office/drawing/2014/main" val="10001"/>
                  </a:ext>
                </a:extLst>
              </a:tr>
              <a:tr h="403412">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Masse salariale extra</a:t>
                      </a:r>
                    </a:p>
                  </a:txBody>
                  <a:tcPr marL="68580" marR="68580" marT="0" marB="0" anchor="ctr">
                    <a:solidFill>
                      <a:schemeClr val="accent2"/>
                    </a:solidFill>
                  </a:tcPr>
                </a:tc>
                <a:tc>
                  <a:txBody>
                    <a:bodyPr/>
                    <a:lstStyle/>
                    <a:p>
                      <a:pPr algn="r">
                        <a:lnSpc>
                          <a:spcPct val="107000"/>
                        </a:lnSpc>
                        <a:spcAft>
                          <a:spcPts val="800"/>
                        </a:spcAft>
                      </a:pPr>
                      <a:r>
                        <a:rPr lang="fr-FR" sz="1800">
                          <a:effectLst/>
                          <a:latin typeface="Verdana" panose="020B0604030504040204" pitchFamily="34" charset="0"/>
                          <a:ea typeface="Verdana" panose="020B0604030504040204" pitchFamily="34" charset="0"/>
                          <a:cs typeface="Verdana" panose="020B0604030504040204" pitchFamily="34" charset="0"/>
                        </a:rPr>
                        <a:t>120 000 €</a:t>
                      </a:r>
                    </a:p>
                  </a:txBody>
                  <a:tcPr marL="68580" marR="68580" marT="0" marB="0" anchor="ctr"/>
                </a:tc>
                <a:extLst>
                  <a:ext uri="{0D108BD9-81ED-4DB2-BD59-A6C34878D82A}">
                    <a16:rowId xmlns:a16="http://schemas.microsoft.com/office/drawing/2014/main" val="10002"/>
                  </a:ext>
                </a:extLst>
              </a:tr>
              <a:tr h="403412">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Nombre de CDDU par an</a:t>
                      </a:r>
                    </a:p>
                  </a:txBody>
                  <a:tcPr marL="68580" marR="68580" marT="0" marB="0" anchor="ctr">
                    <a:solidFill>
                      <a:schemeClr val="accent2"/>
                    </a:solidFill>
                  </a:tcPr>
                </a:tc>
                <a:tc>
                  <a:txBody>
                    <a:bodyPr/>
                    <a:lstStyle/>
                    <a:p>
                      <a:pPr algn="r">
                        <a:lnSpc>
                          <a:spcPct val="107000"/>
                        </a:lnSpc>
                        <a:spcAft>
                          <a:spcPts val="800"/>
                        </a:spcAft>
                      </a:pPr>
                      <a:r>
                        <a:rPr lang="fr-FR" sz="1800">
                          <a:effectLst/>
                          <a:latin typeface="Verdana" panose="020B0604030504040204" pitchFamily="34" charset="0"/>
                          <a:ea typeface="Verdana" panose="020B0604030504040204" pitchFamily="34" charset="0"/>
                          <a:cs typeface="Verdana" panose="020B0604030504040204" pitchFamily="34" charset="0"/>
                        </a:rPr>
                        <a:t>1305</a:t>
                      </a:r>
                    </a:p>
                  </a:txBody>
                  <a:tcPr marL="68580" marR="68580" marT="0" marB="0" anchor="ctr"/>
                </a:tc>
                <a:extLst>
                  <a:ext uri="{0D108BD9-81ED-4DB2-BD59-A6C34878D82A}">
                    <a16:rowId xmlns:a16="http://schemas.microsoft.com/office/drawing/2014/main" val="10003"/>
                  </a:ext>
                </a:extLst>
              </a:tr>
              <a:tr h="421341">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de la taxe forfaitaire</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13 050 €</a:t>
                      </a:r>
                    </a:p>
                  </a:txBody>
                  <a:tcPr marL="68580" marR="68580" marT="0" marB="0" anchor="ctr"/>
                </a:tc>
                <a:extLst>
                  <a:ext uri="{0D108BD9-81ED-4DB2-BD59-A6C34878D82A}">
                    <a16:rowId xmlns:a16="http://schemas.microsoft.com/office/drawing/2014/main" val="10004"/>
                  </a:ext>
                </a:extLst>
              </a:tr>
              <a:tr h="376517">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du malus 0,95 %</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4 285 € </a:t>
                      </a:r>
                    </a:p>
                  </a:txBody>
                  <a:tcPr marL="68580" marR="68580" marT="0" marB="0" anchor="ctr"/>
                </a:tc>
                <a:extLst>
                  <a:ext uri="{0D108BD9-81ED-4DB2-BD59-A6C34878D82A}">
                    <a16:rowId xmlns:a16="http://schemas.microsoft.com/office/drawing/2014/main" val="10005"/>
                  </a:ext>
                </a:extLst>
              </a:tr>
              <a:tr h="367553">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total</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17 335 € </a:t>
                      </a:r>
                    </a:p>
                  </a:txBody>
                  <a:tcPr marL="68580" marR="68580" marT="0" marB="0" anchor="ctr"/>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2853993" y="4957890"/>
            <a:ext cx="554683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8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Un surcoût extra de près de 15%</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8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Dû pour 3/4 à la taxe de 10€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526474" y="1502626"/>
            <a:ext cx="11665526" cy="461665"/>
          </a:xfrm>
          <a:prstGeom prst="rect">
            <a:avLst/>
          </a:prstGeom>
        </p:spPr>
        <p:txBody>
          <a:bodyPr wrap="square">
            <a:spAutoFit/>
          </a:bodyPr>
          <a:lstStyle/>
          <a:p>
            <a:r>
              <a:rPr lang="fr-FR" sz="2400" b="1" dirty="0">
                <a:latin typeface="Verdana" panose="020B0604030504040204" pitchFamily="34" charset="0"/>
                <a:ea typeface="Verdana" panose="020B0604030504040204" pitchFamily="34" charset="0"/>
                <a:cs typeface="Verdana" panose="020B0604030504040204" pitchFamily="34" charset="0"/>
              </a:rPr>
              <a:t>L’exemple d’un hôtel 5* à Paris organisant des réceptions:</a:t>
            </a:r>
          </a:p>
        </p:txBody>
      </p:sp>
      <p:sp>
        <p:nvSpPr>
          <p:cNvPr id="5" name="Espace réservé du pied de page 4"/>
          <p:cNvSpPr>
            <a:spLocks noGrp="1"/>
          </p:cNvSpPr>
          <p:nvPr>
            <p:ph type="ftr" sz="quarter" idx="11"/>
          </p:nvPr>
        </p:nvSpPr>
        <p:spPr>
          <a:xfrm>
            <a:off x="4038599" y="6356350"/>
            <a:ext cx="4768307" cy="365125"/>
          </a:xfrm>
        </p:spPr>
        <p:txBody>
          <a:bodyPr/>
          <a:lstStyle/>
          <a:p>
            <a:r>
              <a:rPr lang="fr-FR" dirty="0"/>
              <a:t>CFA Médéric - Ecole Hôtelière de Paris – Médéric 2024</a:t>
            </a:r>
          </a:p>
          <a:p>
            <a:endParaRPr lang="fr-FR" dirty="0"/>
          </a:p>
        </p:txBody>
      </p:sp>
      <p:sp>
        <p:nvSpPr>
          <p:cNvPr id="6" name="Espace réservé du numéro de diapositive 5"/>
          <p:cNvSpPr>
            <a:spLocks noGrp="1"/>
          </p:cNvSpPr>
          <p:nvPr>
            <p:ph type="sldNum" sz="quarter" idx="12"/>
          </p:nvPr>
        </p:nvSpPr>
        <p:spPr>
          <a:xfrm>
            <a:off x="8610599" y="6356350"/>
            <a:ext cx="3178871" cy="365125"/>
          </a:xfrm>
        </p:spPr>
        <p:txBody>
          <a:bodyPr/>
          <a:lstStyle/>
          <a:p>
            <a:fld id="{CC510117-63BC-4D4C-9BDB-525A0A790DBE}" type="slidenum">
              <a:rPr lang="fr-FR" b="1" smtClean="0"/>
              <a:t>8</a:t>
            </a:fld>
            <a:endParaRPr lang="fr-FR" b="1"/>
          </a:p>
        </p:txBody>
      </p:sp>
    </p:spTree>
    <p:extLst>
      <p:ext uri="{BB962C8B-B14F-4D97-AF65-F5344CB8AC3E}">
        <p14:creationId xmlns:p14="http://schemas.microsoft.com/office/powerpoint/2010/main" val="186699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8642573"/>
              </p:ext>
            </p:extLst>
          </p:nvPr>
        </p:nvGraphicFramePr>
        <p:xfrm>
          <a:off x="2952606" y="2297864"/>
          <a:ext cx="5839386" cy="2723483"/>
        </p:xfrm>
        <a:graphic>
          <a:graphicData uri="http://schemas.openxmlformats.org/drawingml/2006/table">
            <a:tbl>
              <a:tblPr firstRow="1" firstCol="1" bandRow="1">
                <a:tableStyleId>{5C22544A-7EE6-4342-B048-85BDC9FD1C3A}</a:tableStyleId>
              </a:tblPr>
              <a:tblGrid>
                <a:gridCol w="3878500">
                  <a:extLst>
                    <a:ext uri="{9D8B030D-6E8A-4147-A177-3AD203B41FA5}">
                      <a16:colId xmlns:a16="http://schemas.microsoft.com/office/drawing/2014/main" val="20000"/>
                    </a:ext>
                  </a:extLst>
                </a:gridCol>
                <a:gridCol w="1960886">
                  <a:extLst>
                    <a:ext uri="{9D8B030D-6E8A-4147-A177-3AD203B41FA5}">
                      <a16:colId xmlns:a16="http://schemas.microsoft.com/office/drawing/2014/main" val="20001"/>
                    </a:ext>
                  </a:extLst>
                </a:gridCol>
              </a:tblGrid>
              <a:tr h="392660">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CA annuel</a:t>
                      </a:r>
                    </a:p>
                  </a:txBody>
                  <a:tcPr marL="68580" marR="68580" marT="0" marB="0" anchor="ctr">
                    <a:solidFill>
                      <a:schemeClr val="accent2"/>
                    </a:solidFill>
                  </a:tcPr>
                </a:tc>
                <a:tc>
                  <a:txBody>
                    <a:bodyPr/>
                    <a:lstStyle/>
                    <a:p>
                      <a:pPr algn="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 €</a:t>
                      </a:r>
                    </a:p>
                  </a:txBody>
                  <a:tcPr marL="68580" marR="68580" marT="0" marB="0" anchor="ctr">
                    <a:solidFill>
                      <a:schemeClr val="accent2"/>
                    </a:solidFill>
                  </a:tcPr>
                </a:tc>
                <a:extLst>
                  <a:ext uri="{0D108BD9-81ED-4DB2-BD59-A6C34878D82A}">
                    <a16:rowId xmlns:a16="http://schemas.microsoft.com/office/drawing/2014/main" val="10000"/>
                  </a:ext>
                </a:extLst>
              </a:tr>
              <a:tr h="358588">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Masse salariale fixe</a:t>
                      </a:r>
                    </a:p>
                  </a:txBody>
                  <a:tcPr marL="68580" marR="68580" marT="0" marB="0" anchor="ctr">
                    <a:solidFill>
                      <a:schemeClr val="accent2"/>
                    </a:solidFill>
                  </a:tcPr>
                </a:tc>
                <a:tc>
                  <a:txBody>
                    <a:bodyPr/>
                    <a:lstStyle/>
                    <a:p>
                      <a:pPr algn="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702 069,68 €</a:t>
                      </a:r>
                    </a:p>
                  </a:txBody>
                  <a:tcPr marL="68580" marR="68580" marT="0" marB="0" anchor="ctr"/>
                </a:tc>
                <a:extLst>
                  <a:ext uri="{0D108BD9-81ED-4DB2-BD59-A6C34878D82A}">
                    <a16:rowId xmlns:a16="http://schemas.microsoft.com/office/drawing/2014/main" val="10001"/>
                  </a:ext>
                </a:extLst>
              </a:tr>
              <a:tr h="403412">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Masse salariale extra</a:t>
                      </a:r>
                    </a:p>
                  </a:txBody>
                  <a:tcPr marL="68580" marR="68580" marT="0" marB="0" anchor="ctr">
                    <a:solidFill>
                      <a:schemeClr val="accent2"/>
                    </a:solidFill>
                  </a:tcPr>
                </a:tc>
                <a:tc>
                  <a:txBody>
                    <a:bodyPr/>
                    <a:lstStyle/>
                    <a:p>
                      <a:pPr algn="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22 277,32 €</a:t>
                      </a:r>
                    </a:p>
                  </a:txBody>
                  <a:tcPr marL="68580" marR="68580" marT="0" marB="0" anchor="ctr"/>
                </a:tc>
                <a:extLst>
                  <a:ext uri="{0D108BD9-81ED-4DB2-BD59-A6C34878D82A}">
                    <a16:rowId xmlns:a16="http://schemas.microsoft.com/office/drawing/2014/main" val="10002"/>
                  </a:ext>
                </a:extLst>
              </a:tr>
              <a:tr h="403412">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Nombre de CDDU par an</a:t>
                      </a:r>
                    </a:p>
                  </a:txBody>
                  <a:tcPr marL="68580" marR="68580" marT="0" marB="0" anchor="ctr">
                    <a:solidFill>
                      <a:schemeClr val="accent2"/>
                    </a:solidFill>
                  </a:tcPr>
                </a:tc>
                <a:tc>
                  <a:txBody>
                    <a:bodyPr/>
                    <a:lstStyle/>
                    <a:p>
                      <a:pPr algn="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282</a:t>
                      </a:r>
                    </a:p>
                  </a:txBody>
                  <a:tcPr marL="68580" marR="68580" marT="0" marB="0" anchor="ctr"/>
                </a:tc>
                <a:extLst>
                  <a:ext uri="{0D108BD9-81ED-4DB2-BD59-A6C34878D82A}">
                    <a16:rowId xmlns:a16="http://schemas.microsoft.com/office/drawing/2014/main" val="10003"/>
                  </a:ext>
                </a:extLst>
              </a:tr>
              <a:tr h="421341">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de la taxe forfaitaire</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2 820 €</a:t>
                      </a:r>
                    </a:p>
                  </a:txBody>
                  <a:tcPr marL="68580" marR="68580" marT="0" marB="0" anchor="ctr"/>
                </a:tc>
                <a:extLst>
                  <a:ext uri="{0D108BD9-81ED-4DB2-BD59-A6C34878D82A}">
                    <a16:rowId xmlns:a16="http://schemas.microsoft.com/office/drawing/2014/main" val="10004"/>
                  </a:ext>
                </a:extLst>
              </a:tr>
              <a:tr h="376517">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du malus 0,95 %</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6 881 € </a:t>
                      </a:r>
                    </a:p>
                  </a:txBody>
                  <a:tcPr marL="68580" marR="68580" marT="0" marB="0" anchor="ctr"/>
                </a:tc>
                <a:extLst>
                  <a:ext uri="{0D108BD9-81ED-4DB2-BD59-A6C34878D82A}">
                    <a16:rowId xmlns:a16="http://schemas.microsoft.com/office/drawing/2014/main" val="10005"/>
                  </a:ext>
                </a:extLst>
              </a:tr>
              <a:tr h="367553">
                <a:tc>
                  <a:txBody>
                    <a:bodyPr/>
                    <a:lstStyle/>
                    <a:p>
                      <a:pPr>
                        <a:lnSpc>
                          <a:spcPct val="107000"/>
                        </a:lnSpc>
                        <a:spcAft>
                          <a:spcPts val="800"/>
                        </a:spcAft>
                      </a:pPr>
                      <a:r>
                        <a:rPr lang="fr-FR" sz="1800" dirty="0">
                          <a:effectLst/>
                          <a:latin typeface="Verdana" panose="020B0604030504040204" pitchFamily="34" charset="0"/>
                          <a:ea typeface="Verdana" panose="020B0604030504040204" pitchFamily="34" charset="0"/>
                          <a:cs typeface="Verdana" panose="020B0604030504040204" pitchFamily="34" charset="0"/>
                        </a:rPr>
                        <a:t>Coût total</a:t>
                      </a:r>
                    </a:p>
                  </a:txBody>
                  <a:tcPr marL="68580" marR="68580" marT="0" marB="0" anchor="ctr">
                    <a:solidFill>
                      <a:schemeClr val="accent2"/>
                    </a:solidFill>
                  </a:tcPr>
                </a:tc>
                <a:tc>
                  <a:txBody>
                    <a:bodyPr/>
                    <a:lstStyle/>
                    <a:p>
                      <a:pPr algn="r">
                        <a:lnSpc>
                          <a:spcPct val="107000"/>
                        </a:lnSpc>
                        <a:spcAft>
                          <a:spcPts val="800"/>
                        </a:spcAft>
                      </a:pPr>
                      <a:r>
                        <a:rPr lang="fr-FR" sz="1800" b="1" dirty="0">
                          <a:effectLst/>
                          <a:latin typeface="Verdana" panose="020B0604030504040204" pitchFamily="34" charset="0"/>
                          <a:ea typeface="Verdana" panose="020B0604030504040204" pitchFamily="34" charset="0"/>
                          <a:cs typeface="Verdana" panose="020B0604030504040204" pitchFamily="34" charset="0"/>
                        </a:rPr>
                        <a:t>9 701 € </a:t>
                      </a:r>
                    </a:p>
                  </a:txBody>
                  <a:tcPr marL="68580" marR="68580" marT="0" marB="0" anchor="ctr"/>
                </a:tc>
                <a:extLst>
                  <a:ext uri="{0D108BD9-81ED-4DB2-BD59-A6C34878D82A}">
                    <a16:rowId xmlns:a16="http://schemas.microsoft.com/office/drawing/2014/main" val="10006"/>
                  </a:ext>
                </a:extLst>
              </a:tr>
            </a:tbl>
          </a:graphicData>
        </a:graphic>
      </p:graphicFrame>
      <p:sp>
        <p:nvSpPr>
          <p:cNvPr id="3" name="Rectangle 1"/>
          <p:cNvSpPr>
            <a:spLocks noChangeArrowheads="1"/>
          </p:cNvSpPr>
          <p:nvPr/>
        </p:nvSpPr>
        <p:spPr bwMode="auto">
          <a:xfrm>
            <a:off x="2952606" y="5128222"/>
            <a:ext cx="583938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8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Un surcoût extra de près de 15%</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8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 Dû pour 3/4 à la taxe de 10€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4" name="Rectangle 3"/>
          <p:cNvSpPr/>
          <p:nvPr/>
        </p:nvSpPr>
        <p:spPr>
          <a:xfrm>
            <a:off x="701964" y="1683800"/>
            <a:ext cx="10651836" cy="461665"/>
          </a:xfrm>
          <a:prstGeom prst="rect">
            <a:avLst/>
          </a:prstGeom>
        </p:spPr>
        <p:txBody>
          <a:bodyPr wrap="square">
            <a:spAutoFit/>
          </a:bodyPr>
          <a:lstStyle/>
          <a:p>
            <a:r>
              <a:rPr lang="fr-FR" sz="2400" b="1" dirty="0">
                <a:latin typeface="Verdana" panose="020B0604030504040204" pitchFamily="34" charset="0"/>
                <a:ea typeface="Verdana" panose="020B0604030504040204" pitchFamily="34" charset="0"/>
                <a:cs typeface="Verdana" panose="020B0604030504040204" pitchFamily="34" charset="0"/>
              </a:rPr>
              <a:t>L’exemple d’un restaurant:</a:t>
            </a:r>
          </a:p>
        </p:txBody>
      </p:sp>
      <p:sp>
        <p:nvSpPr>
          <p:cNvPr id="5" name="Espace réservé du pied de page 4"/>
          <p:cNvSpPr>
            <a:spLocks noGrp="1"/>
          </p:cNvSpPr>
          <p:nvPr>
            <p:ph type="ftr" sz="quarter" idx="11"/>
          </p:nvPr>
        </p:nvSpPr>
        <p:spPr/>
        <p:txBody>
          <a:bodyPr/>
          <a:lstStyle/>
          <a:p>
            <a:r>
              <a:rPr lang="fr-FR"/>
              <a:t>CFA Médéric - Ecole Hôtelière de Paris – Médéric 2024</a:t>
            </a:r>
          </a:p>
          <a:p>
            <a:endParaRPr lang="fr-FR" dirty="0"/>
          </a:p>
        </p:txBody>
      </p:sp>
      <p:sp>
        <p:nvSpPr>
          <p:cNvPr id="6" name="Espace réservé du numéro de diapositive 5"/>
          <p:cNvSpPr>
            <a:spLocks noGrp="1"/>
          </p:cNvSpPr>
          <p:nvPr>
            <p:ph type="sldNum" sz="quarter" idx="12"/>
          </p:nvPr>
        </p:nvSpPr>
        <p:spPr/>
        <p:txBody>
          <a:bodyPr/>
          <a:lstStyle/>
          <a:p>
            <a:fld id="{CC510117-63BC-4D4C-9BDB-525A0A790DBE}" type="slidenum">
              <a:rPr lang="fr-FR" smtClean="0"/>
              <a:t>9</a:t>
            </a:fld>
            <a:endParaRPr lang="fr-FR"/>
          </a:p>
        </p:txBody>
      </p:sp>
    </p:spTree>
    <p:extLst>
      <p:ext uri="{BB962C8B-B14F-4D97-AF65-F5344CB8AC3E}">
        <p14:creationId xmlns:p14="http://schemas.microsoft.com/office/powerpoint/2010/main" val="3979770616"/>
      </p:ext>
    </p:extLst>
  </p:cSld>
  <p:clrMapOvr>
    <a:masterClrMapping/>
  </p:clrMapOvr>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000000"/>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1050</Words>
  <Application>Microsoft Office PowerPoint</Application>
  <PresentationFormat>Grand écran</PresentationFormat>
  <Paragraphs>275</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Calibri Light</vt:lpstr>
      <vt:lpstr>Verdana</vt:lpstr>
      <vt:lpstr>Thème Office</vt:lpstr>
      <vt:lpstr>Présentation PowerPoint</vt:lpstr>
      <vt:lpstr> Mardi 9 juillet 2019  CFA Médéric – Ecole Hotellière de Paris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Stagaire</dc:creator>
  <cp:lastModifiedBy>Urzica Lidia</cp:lastModifiedBy>
  <cp:revision>15</cp:revision>
  <cp:lastPrinted>2019-07-09T12:09:32Z</cp:lastPrinted>
  <dcterms:created xsi:type="dcterms:W3CDTF">2019-07-09T10:14:51Z</dcterms:created>
  <dcterms:modified xsi:type="dcterms:W3CDTF">2019-07-09T13:24:50Z</dcterms:modified>
</cp:coreProperties>
</file>